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19" r:id="rId2"/>
    <p:sldId id="301" r:id="rId3"/>
    <p:sldId id="302" r:id="rId4"/>
    <p:sldId id="308" r:id="rId5"/>
    <p:sldId id="303" r:id="rId6"/>
    <p:sldId id="313" r:id="rId7"/>
    <p:sldId id="305" r:id="rId8"/>
    <p:sldId id="306" r:id="rId9"/>
    <p:sldId id="307" r:id="rId10"/>
    <p:sldId id="318" r:id="rId11"/>
    <p:sldId id="315" r:id="rId12"/>
    <p:sldId id="316" r:id="rId13"/>
    <p:sldId id="256" r:id="rId14"/>
    <p:sldId id="257" r:id="rId15"/>
    <p:sldId id="258" r:id="rId16"/>
    <p:sldId id="264" r:id="rId17"/>
    <p:sldId id="290" r:id="rId18"/>
    <p:sldId id="262" r:id="rId19"/>
    <p:sldId id="292" r:id="rId20"/>
    <p:sldId id="266" r:id="rId21"/>
    <p:sldId id="293" r:id="rId22"/>
    <p:sldId id="294" r:id="rId23"/>
    <p:sldId id="311" r:id="rId24"/>
    <p:sldId id="285" r:id="rId25"/>
    <p:sldId id="286" r:id="rId26"/>
    <p:sldId id="295" r:id="rId27"/>
    <p:sldId id="296" r:id="rId28"/>
    <p:sldId id="317" r:id="rId29"/>
    <p:sldId id="297" r:id="rId30"/>
    <p:sldId id="298" r:id="rId31"/>
    <p:sldId id="30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1961"/>
    <a:srgbClr val="08236E"/>
    <a:srgbClr val="220CA8"/>
    <a:srgbClr val="28A9BA"/>
    <a:srgbClr val="18BEC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18" autoAdjust="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DB885-219A-415B-997A-6B89A809D9E1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771EA-DA66-45A1-BA96-28058EBB56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frm=1&amp;source=images&amp;cd=&amp;cad=rja&amp;docid=S8SN8uUmylLoQM&amp;tbnid=nd2aOSxQ8ynZnM:&amp;ved=0CAUQjRw&amp;url=http://www.guiafacilmg.com.br/ver_empresa.php?id=1350&amp;ei=3IWZUez9A5Go8ASYqoGQBA&amp;bvm=bv.46751780,d.eWU&amp;psig=AFQjCNHqyeQJlBMJYXLDhvjDpn7CpiMErw&amp;ust=1369102151491589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frm=1&amp;source=images&amp;cd=&amp;cad=rja&amp;docid=S8SN8uUmylLoQM&amp;tbnid=nd2aOSxQ8ynZnM:&amp;ved=0CAUQjRw&amp;url=http://www.guiafacilmg.com.br/ver_empresa.php?id=1350&amp;ei=3IWZUez9A5Go8ASYqoGQBA&amp;bvm=bv.46751780,d.eWU&amp;psig=AFQjCNHqyeQJlBMJYXLDhvjDpn7CpiMErw&amp;ust=1369102151491589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5DB9-8575-4D96-B907-6D0A46C2CB35}" type="datetimeFigureOut">
              <a:rPr lang="en-US" smtClean="0"/>
              <a:pPr/>
              <a:t>30-Apr-14</a:t>
            </a:fld>
            <a:endParaRPr lang="en-US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7940-A800-4691-9D02-CBE5E5D899D8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Picture 7" descr="logo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812" y="304800"/>
            <a:ext cx="12461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guiafacilmg.com.br/gerenciador/upload/empresas/HC.jp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57200"/>
            <a:ext cx="1295400" cy="10500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5DB9-8575-4D96-B907-6D0A46C2CB35}" type="datetimeFigureOut">
              <a:rPr lang="en-US" smtClean="0"/>
              <a:pPr/>
              <a:t>30-Apr-14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7940-A800-4691-9D02-CBE5E5D899D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5DB9-8575-4D96-B907-6D0A46C2CB35}" type="datetimeFigureOut">
              <a:rPr lang="en-US" smtClean="0"/>
              <a:pPr/>
              <a:t>30-Apr-14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7940-A800-4691-9D02-CBE5E5D899D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logo2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457200" y="762000"/>
            <a:ext cx="7467600" cy="684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r="10440000" algn="ctr" rotWithShape="0">
              <a:schemeClr val="tx1">
                <a:alpha val="18000"/>
              </a:scheme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5DB9-8575-4D96-B907-6D0A46C2CB35}" type="datetimeFigureOut">
              <a:rPr lang="en-US" smtClean="0"/>
              <a:pPr/>
              <a:t>30-Apr-14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7940-A800-4691-9D02-CBE5E5D899D8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8" name="Picture 2" descr="http://www.guiafacilmg.com.br/gerenciador/upload/empresas/HC.jp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57200"/>
            <a:ext cx="1295400" cy="10500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5DB9-8575-4D96-B907-6D0A46C2CB35}" type="datetimeFigureOut">
              <a:rPr lang="en-US" smtClean="0"/>
              <a:pPr/>
              <a:t>30-Apr-14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7940-A800-4691-9D02-CBE5E5D899D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5DB9-8575-4D96-B907-6D0A46C2CB35}" type="datetimeFigureOut">
              <a:rPr lang="en-US" smtClean="0"/>
              <a:pPr/>
              <a:t>30-Apr-14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7940-A800-4691-9D02-CBE5E5D899D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5DB9-8575-4D96-B907-6D0A46C2CB35}" type="datetimeFigureOut">
              <a:rPr lang="en-US" smtClean="0"/>
              <a:pPr/>
              <a:t>30-Apr-14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7940-A800-4691-9D02-CBE5E5D899D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5DB9-8575-4D96-B907-6D0A46C2CB35}" type="datetimeFigureOut">
              <a:rPr lang="en-US" smtClean="0"/>
              <a:pPr/>
              <a:t>30-Apr-14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7940-A800-4691-9D02-CBE5E5D899D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5DB9-8575-4D96-B907-6D0A46C2CB35}" type="datetimeFigureOut">
              <a:rPr lang="en-US" smtClean="0"/>
              <a:pPr/>
              <a:t>30-Apr-14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7940-A800-4691-9D02-CBE5E5D899D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5DB9-8575-4D96-B907-6D0A46C2CB35}" type="datetimeFigureOut">
              <a:rPr lang="en-US" smtClean="0"/>
              <a:pPr/>
              <a:t>30-Apr-14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7940-A800-4691-9D02-CBE5E5D899D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5DB9-8575-4D96-B907-6D0A46C2CB35}" type="datetimeFigureOut">
              <a:rPr lang="en-US" smtClean="0"/>
              <a:pPr/>
              <a:t>30-Apr-14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02B7940-A800-4691-9D02-CBE5E5D899D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815DB9-8575-4D96-B907-6D0A46C2CB35}" type="datetimeFigureOut">
              <a:rPr lang="en-US" smtClean="0"/>
              <a:pPr/>
              <a:t>30-Apr-14</a:t>
            </a:fld>
            <a:endParaRPr lang="en-US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2B7940-A800-4691-9D02-CBE5E5D899D8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Jefte\Anatomo%20editado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457200" y="2133600"/>
            <a:ext cx="8382000" cy="1676400"/>
          </a:xfrm>
        </p:spPr>
        <p:txBody>
          <a:bodyPr>
            <a:noAutofit/>
          </a:bodyPr>
          <a:lstStyle/>
          <a:p>
            <a:pPr algn="ctr"/>
            <a:r>
              <a:rPr lang="pt-BR" sz="4800" dirty="0" smtClean="0"/>
              <a:t>Reunião </a:t>
            </a:r>
            <a:r>
              <a:rPr lang="pt-BR" sz="4800" dirty="0" err="1" smtClean="0"/>
              <a:t>Anatomoendoscópica</a:t>
            </a:r>
            <a:r>
              <a:rPr lang="pt-BR" sz="4800" dirty="0" smtClean="0"/>
              <a:t> </a:t>
            </a:r>
            <a:r>
              <a:rPr lang="pt-BR" sz="4800" dirty="0" smtClean="0"/>
              <a:t/>
            </a:r>
            <a:br>
              <a:rPr lang="pt-BR" sz="4800" dirty="0" smtClean="0"/>
            </a:br>
            <a:endParaRPr lang="pt-BR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3810000"/>
            <a:ext cx="7854696" cy="1600200"/>
          </a:xfrm>
        </p:spPr>
        <p:txBody>
          <a:bodyPr>
            <a:noAutofit/>
          </a:bodyPr>
          <a:lstStyle/>
          <a:p>
            <a:pPr algn="ctr"/>
            <a:r>
              <a:rPr lang="en-US" b="1" dirty="0" err="1" smtClean="0">
                <a:latin typeface="+mj-lt"/>
              </a:rPr>
              <a:t>Dra</a:t>
            </a:r>
            <a:r>
              <a:rPr lang="en-US" b="1" dirty="0" smtClean="0">
                <a:latin typeface="+mj-lt"/>
              </a:rPr>
              <a:t>. Ana Carolina Strake </a:t>
            </a:r>
            <a:r>
              <a:rPr lang="en-US" b="1" dirty="0" smtClean="0">
                <a:latin typeface="+mj-lt"/>
              </a:rPr>
              <a:t>Navarro</a:t>
            </a:r>
          </a:p>
          <a:p>
            <a:pPr algn="ctr"/>
            <a:r>
              <a:rPr lang="en-US" b="1" dirty="0" err="1" smtClean="0">
                <a:latin typeface="+mj-lt"/>
              </a:rPr>
              <a:t>Dra</a:t>
            </a:r>
            <a:r>
              <a:rPr lang="en-US" b="1" dirty="0" smtClean="0">
                <a:latin typeface="+mj-lt"/>
              </a:rPr>
              <a:t>. </a:t>
            </a:r>
            <a:r>
              <a:rPr lang="en-US" b="1" dirty="0" err="1" smtClean="0">
                <a:latin typeface="+mj-lt"/>
              </a:rPr>
              <a:t>Renata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Nobre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Moura</a:t>
            </a:r>
            <a:endParaRPr lang="en-US" b="1" dirty="0" smtClean="0">
              <a:latin typeface="+mj-lt"/>
            </a:endParaRPr>
          </a:p>
          <a:p>
            <a:pPr algn="ctr"/>
            <a:r>
              <a:rPr lang="en-US" b="1" dirty="0" smtClean="0">
                <a:latin typeface="+mj-lt"/>
              </a:rPr>
              <a:t>Dr. </a:t>
            </a:r>
            <a:r>
              <a:rPr lang="en-US" b="1" dirty="0" err="1" smtClean="0">
                <a:latin typeface="+mj-lt"/>
              </a:rPr>
              <a:t>Christiano</a:t>
            </a:r>
            <a:r>
              <a:rPr lang="en-US" b="1" dirty="0" smtClean="0">
                <a:latin typeface="+mj-lt"/>
              </a:rPr>
              <a:t> Sakai</a:t>
            </a:r>
            <a:endParaRPr lang="en-US" b="1" dirty="0" smtClean="0">
              <a:latin typeface="+mj-lt"/>
            </a:endParaRPr>
          </a:p>
          <a:p>
            <a:pPr algn="ctr"/>
            <a:r>
              <a:rPr lang="en-US" b="1" dirty="0" err="1" smtClean="0">
                <a:latin typeface="+mj-lt"/>
              </a:rPr>
              <a:t>Dra</a:t>
            </a:r>
            <a:r>
              <a:rPr lang="en-US" b="1" dirty="0" smtClean="0">
                <a:latin typeface="+mj-lt"/>
              </a:rPr>
              <a:t>. Elisa </a:t>
            </a:r>
            <a:r>
              <a:rPr lang="en-US" b="1" dirty="0" err="1" smtClean="0">
                <a:latin typeface="+mj-lt"/>
              </a:rPr>
              <a:t>Ryoka</a:t>
            </a:r>
            <a:r>
              <a:rPr lang="en-US" b="1" dirty="0" smtClean="0">
                <a:latin typeface="+mj-lt"/>
              </a:rPr>
              <a:t> Baba</a:t>
            </a:r>
          </a:p>
          <a:p>
            <a:pPr algn="ctr"/>
            <a:r>
              <a:rPr lang="en-US" b="1" dirty="0" err="1" smtClean="0">
                <a:latin typeface="+mj-lt"/>
              </a:rPr>
              <a:t>Serviço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de </a:t>
            </a:r>
            <a:r>
              <a:rPr lang="en-US" b="1" dirty="0" err="1" smtClean="0">
                <a:latin typeface="+mj-lt"/>
              </a:rPr>
              <a:t>Endoscopia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Gastrointestinal </a:t>
            </a:r>
          </a:p>
          <a:p>
            <a:pPr algn="ctr"/>
            <a:r>
              <a:rPr lang="en-US" b="1" dirty="0" smtClean="0">
                <a:latin typeface="+mj-lt"/>
              </a:rPr>
              <a:t>HCFMUSP </a:t>
            </a:r>
            <a:endParaRPr lang="en-US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HSK\7931_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132" y="3048000"/>
            <a:ext cx="7423932" cy="55626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627888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Anatomopatológico</a:t>
            </a:r>
            <a:endParaRPr lang="en-US" sz="3600" dirty="0"/>
          </a:p>
        </p:txBody>
      </p:sp>
      <p:pic>
        <p:nvPicPr>
          <p:cNvPr id="3076" name="Picture 4" descr="E:\HSK\7931_5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8390" y="-304800"/>
            <a:ext cx="5694585" cy="4267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27888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Anatomopatológico</a:t>
            </a:r>
            <a:endParaRPr lang="en-US" sz="3600" dirty="0"/>
          </a:p>
        </p:txBody>
      </p:sp>
      <p:pic>
        <p:nvPicPr>
          <p:cNvPr id="1026" name="Picture 2" descr="E:\HSK\7931_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755" y="1295400"/>
            <a:ext cx="7322234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27888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Anatomopatológico</a:t>
            </a:r>
            <a:endParaRPr lang="en-US" sz="3600" dirty="0"/>
          </a:p>
        </p:txBody>
      </p:sp>
      <p:pic>
        <p:nvPicPr>
          <p:cNvPr id="2050" name="Picture 2" descr="E:\HSK\7931_53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453" y="1447801"/>
            <a:ext cx="7220534" cy="5410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457200" y="2743200"/>
            <a:ext cx="8382000" cy="2286000"/>
          </a:xfrm>
        </p:spPr>
        <p:txBody>
          <a:bodyPr>
            <a:noAutofit/>
          </a:bodyPr>
          <a:lstStyle/>
          <a:p>
            <a:pPr algn="ctr"/>
            <a:r>
              <a:rPr lang="pt-BR" sz="4800" dirty="0" smtClean="0"/>
              <a:t>Doença de </a:t>
            </a:r>
            <a:r>
              <a:rPr lang="pt-BR" sz="4800" dirty="0" err="1" smtClean="0"/>
              <a:t>Crohn</a:t>
            </a:r>
            <a:r>
              <a:rPr lang="pt-BR" sz="4800" dirty="0" smtClean="0"/>
              <a:t>:</a:t>
            </a:r>
            <a:br>
              <a:rPr lang="pt-BR" sz="4800" dirty="0" smtClean="0"/>
            </a:br>
            <a:r>
              <a:rPr lang="pt-BR" sz="4800" dirty="0" smtClean="0"/>
              <a:t>Aspectos clínicos e endoscópicos </a:t>
            </a:r>
            <a:br>
              <a:rPr lang="pt-BR" sz="4800" dirty="0" smtClean="0"/>
            </a:br>
            <a:endParaRPr lang="pt-B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667512"/>
            <a:ext cx="8229600" cy="62788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INTRODUÇÃO:</a:t>
            </a:r>
            <a:endParaRPr lang="en-US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905000"/>
            <a:ext cx="8305800" cy="449580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latin typeface="+mj-lt"/>
                <a:cs typeface="Times New Roman" pitchFamily="18" charset="0"/>
              </a:rPr>
              <a:t>Doença Inflamatória Intestinal (DII) é um termo amplo, empregado para designar Doença de </a:t>
            </a:r>
            <a:r>
              <a:rPr lang="pt-BR" dirty="0" err="1" smtClean="0">
                <a:latin typeface="+mj-lt"/>
                <a:cs typeface="Times New Roman" pitchFamily="18" charset="0"/>
              </a:rPr>
              <a:t>Crohn</a:t>
            </a:r>
            <a:r>
              <a:rPr lang="pt-BR" dirty="0" smtClean="0">
                <a:latin typeface="+mj-lt"/>
                <a:cs typeface="Times New Roman" pitchFamily="18" charset="0"/>
              </a:rPr>
              <a:t> (DC) e </a:t>
            </a:r>
            <a:r>
              <a:rPr lang="pt-BR" dirty="0" err="1" smtClean="0">
                <a:latin typeface="+mj-lt"/>
                <a:cs typeface="Times New Roman" pitchFamily="18" charset="0"/>
              </a:rPr>
              <a:t>Retocolite</a:t>
            </a:r>
            <a:r>
              <a:rPr lang="pt-BR" dirty="0" smtClean="0">
                <a:latin typeface="+mj-lt"/>
                <a:cs typeface="Times New Roman" pitchFamily="18" charset="0"/>
              </a:rPr>
              <a:t> Ulcerativa (RCU), caracterizadas pela inflamação crônica do intestino.</a:t>
            </a:r>
          </a:p>
          <a:p>
            <a:pPr algn="just">
              <a:buNone/>
            </a:pPr>
            <a:endParaRPr lang="pt-BR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+mj-lt"/>
                <a:cs typeface="Times New Roman" pitchFamily="18" charset="0"/>
              </a:rPr>
              <a:t>Existe consenso de que fatores genéticos tornam o indivíduo suscetível, e fatores ambientais são responsáveis pelo desencadeamento e sua modulação, incluindo: dieta, condições higiênicas/sanitárias, e composição da flora intestinal.</a:t>
            </a:r>
          </a:p>
          <a:p>
            <a:pPr algn="just"/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2788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INTRODUÇÃO:</a:t>
            </a:r>
            <a:endParaRPr lang="en-US" sz="4000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228600" y="1676400"/>
            <a:ext cx="8305800" cy="464820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>
                <a:latin typeface="+mj-lt"/>
                <a:cs typeface="Times New Roman" pitchFamily="18" charset="0"/>
              </a:rPr>
              <a:t>Sugere-se que as DII se desenvolvam, em pessoas geneticamente predispostas, por resposta imune desregulada a antígenos desconhecidos (provavelmente ambientais ou infecciosos, inclusive da microflora endógena), resultando em inflamação contínua, mediada pelo sistema imunológico.</a:t>
            </a:r>
          </a:p>
          <a:p>
            <a:pPr algn="just"/>
            <a:endParaRPr lang="pt-BR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+mj-lt"/>
                <a:cs typeface="Times New Roman" pitchFamily="18" charset="0"/>
              </a:rPr>
              <a:t>Manifestações clínicas e evolutivas diversas, determinadas por vários fatores: localização, extensão, grau de atividade, gravidade do processo inflamatório, associação com manifestações sistêmicas e extraintestinais, complicações e comorbidades.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2788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EPIDEMIOLOGIA: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752600"/>
            <a:ext cx="8305800" cy="457200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>
                <a:latin typeface="+mj-lt"/>
                <a:cs typeface="Times New Roman" pitchFamily="18" charset="0"/>
              </a:rPr>
              <a:t>Distribuição uniforme entre os sexos</a:t>
            </a:r>
          </a:p>
          <a:p>
            <a:pPr algn="just"/>
            <a:endParaRPr lang="pt-BR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+mj-lt"/>
                <a:cs typeface="Times New Roman" pitchFamily="18" charset="0"/>
              </a:rPr>
              <a:t>Pode ocorrer em qualquer faixa etária</a:t>
            </a:r>
          </a:p>
          <a:p>
            <a:pPr algn="just"/>
            <a:endParaRPr lang="pt-BR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+mj-lt"/>
                <a:cs typeface="Times New Roman" pitchFamily="18" charset="0"/>
              </a:rPr>
              <a:t>Costuma acometer jovens, pico de incidência 15 a 30 anos</a:t>
            </a:r>
          </a:p>
          <a:p>
            <a:pPr algn="just"/>
            <a:endParaRPr lang="pt-BR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+mj-lt"/>
                <a:cs typeface="Times New Roman" pitchFamily="18" charset="0"/>
              </a:rPr>
              <a:t>Aproximadamente 10% em menores de 18 anos</a:t>
            </a:r>
          </a:p>
          <a:p>
            <a:pPr algn="just"/>
            <a:endParaRPr lang="pt-BR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+mj-lt"/>
                <a:cs typeface="Times New Roman" pitchFamily="18" charset="0"/>
              </a:rPr>
              <a:t>Distribuição bimodal, com segundo pequeno pico de 50 a 70 anos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</p:nvPr>
        </p:nvGraphicFramePr>
        <p:xfrm>
          <a:off x="533400" y="152402"/>
          <a:ext cx="8229600" cy="4086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8299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j-lt"/>
                        </a:rPr>
                        <a:t>SINTOMAS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/>
                </a:tc>
              </a:tr>
              <a:tr h="514224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+mj-lt"/>
                        </a:rPr>
                        <a:t>Dor</a:t>
                      </a:r>
                      <a:r>
                        <a:rPr lang="en-US" sz="1600" b="1" dirty="0" smtClean="0">
                          <a:latin typeface="+mj-lt"/>
                        </a:rPr>
                        <a:t> abdominal</a:t>
                      </a:r>
                      <a:r>
                        <a:rPr lang="en-US" sz="1600" baseline="0" dirty="0" smtClean="0">
                          <a:latin typeface="+mj-lt"/>
                        </a:rPr>
                        <a:t>                            </a:t>
                      </a:r>
                      <a:r>
                        <a:rPr lang="en-US" sz="1600" baseline="0" dirty="0" err="1" smtClean="0">
                          <a:latin typeface="+mj-lt"/>
                        </a:rPr>
                        <a:t>Proeminente</a:t>
                      </a:r>
                      <a:r>
                        <a:rPr lang="en-US" sz="1600" baseline="0" dirty="0" smtClean="0">
                          <a:latin typeface="+mj-lt"/>
                        </a:rPr>
                        <a:t>, </a:t>
                      </a:r>
                      <a:r>
                        <a:rPr lang="en-US" sz="1600" baseline="0" dirty="0" err="1" smtClean="0">
                          <a:latin typeface="+mj-lt"/>
                        </a:rPr>
                        <a:t>queixa</a:t>
                      </a:r>
                      <a:r>
                        <a:rPr lang="en-US" sz="1600" baseline="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frequente</a:t>
                      </a:r>
                      <a:r>
                        <a:rPr lang="en-US" sz="1600" dirty="0" smtClean="0">
                          <a:latin typeface="+mj-lt"/>
                        </a:rPr>
                        <a:t> no </a:t>
                      </a:r>
                      <a:r>
                        <a:rPr lang="en-US" sz="1600" dirty="0" err="1" smtClean="0">
                          <a:latin typeface="+mj-lt"/>
                        </a:rPr>
                        <a:t>quadrante</a:t>
                      </a:r>
                      <a:r>
                        <a:rPr lang="en-US" sz="1600" dirty="0" smtClean="0">
                          <a:latin typeface="+mj-lt"/>
                        </a:rPr>
                        <a:t> inferior </a:t>
                      </a:r>
                      <a:r>
                        <a:rPr lang="en-US" sz="1600" dirty="0" err="1" smtClean="0">
                          <a:latin typeface="+mj-lt"/>
                        </a:rPr>
                        <a:t>direito</a:t>
                      </a:r>
                      <a:r>
                        <a:rPr lang="en-US" sz="1600" dirty="0" smtClean="0">
                          <a:latin typeface="+mj-lt"/>
                        </a:rPr>
                        <a:t>.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398695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+mj-lt"/>
                        </a:rPr>
                        <a:t>Diarréia</a:t>
                      </a:r>
                      <a:r>
                        <a:rPr lang="en-US" sz="1600" b="1" dirty="0" smtClean="0">
                          <a:latin typeface="+mj-lt"/>
                        </a:rPr>
                        <a:t>                                 </a:t>
                      </a:r>
                      <a:r>
                        <a:rPr lang="en-US" sz="1600" b="1" baseline="0" dirty="0" smtClean="0">
                          <a:latin typeface="+mj-lt"/>
                        </a:rPr>
                        <a:t>        </a:t>
                      </a:r>
                      <a:r>
                        <a:rPr lang="en-US" sz="1600" b="0" baseline="0" dirty="0" err="1" smtClean="0">
                          <a:latin typeface="+mj-lt"/>
                        </a:rPr>
                        <a:t>F</a:t>
                      </a:r>
                      <a:r>
                        <a:rPr lang="en-US" sz="1600" dirty="0" err="1" smtClean="0">
                          <a:latin typeface="+mj-lt"/>
                        </a:rPr>
                        <a:t>requente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em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adultos</a:t>
                      </a:r>
                      <a:r>
                        <a:rPr lang="en-US" sz="1600" dirty="0" smtClean="0">
                          <a:latin typeface="+mj-lt"/>
                        </a:rPr>
                        <a:t>, </a:t>
                      </a:r>
                      <a:r>
                        <a:rPr lang="en-US" sz="1600" dirty="0" err="1" smtClean="0">
                          <a:latin typeface="+mj-lt"/>
                        </a:rPr>
                        <a:t>podendo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estar</a:t>
                      </a:r>
                      <a:r>
                        <a:rPr lang="en-US" sz="1600" baseline="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ausente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nas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crianças</a:t>
                      </a:r>
                      <a:r>
                        <a:rPr lang="en-US" sz="1600" dirty="0" smtClean="0">
                          <a:latin typeface="+mj-lt"/>
                        </a:rPr>
                        <a:t>.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398695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Hematoquezia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baseline="0" dirty="0" smtClean="0">
                          <a:latin typeface="+mj-lt"/>
                        </a:rPr>
                        <a:t>                            </a:t>
                      </a:r>
                      <a:r>
                        <a:rPr lang="en-US" sz="1600" b="0" baseline="0" dirty="0" err="1" smtClean="0">
                          <a:latin typeface="+mj-lt"/>
                        </a:rPr>
                        <a:t>E</a:t>
                      </a:r>
                      <a:r>
                        <a:rPr lang="en-US" sz="1600" baseline="0" dirty="0" err="1" smtClean="0">
                          <a:latin typeface="+mj-lt"/>
                        </a:rPr>
                        <a:t>m</a:t>
                      </a:r>
                      <a:r>
                        <a:rPr lang="en-US" sz="1600" baseline="0" dirty="0" smtClean="0">
                          <a:latin typeface="+mj-lt"/>
                        </a:rPr>
                        <a:t> 20-30% dos </a:t>
                      </a:r>
                      <a:r>
                        <a:rPr lang="en-US" sz="1600" baseline="0" dirty="0" err="1" smtClean="0">
                          <a:latin typeface="+mj-lt"/>
                        </a:rPr>
                        <a:t>pacientes</a:t>
                      </a:r>
                      <a:r>
                        <a:rPr lang="en-US" sz="1600" baseline="0" dirty="0" smtClean="0">
                          <a:latin typeface="+mj-lt"/>
                        </a:rPr>
                        <a:t>, </a:t>
                      </a:r>
                      <a:r>
                        <a:rPr lang="en-US" sz="1600" baseline="0" dirty="0" err="1" smtClean="0">
                          <a:latin typeface="+mj-lt"/>
                        </a:rPr>
                        <a:t>principalmente</a:t>
                      </a:r>
                      <a:r>
                        <a:rPr lang="en-US" sz="1600" baseline="0" dirty="0" smtClean="0"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latin typeface="+mj-lt"/>
                        </a:rPr>
                        <a:t>doença</a:t>
                      </a:r>
                      <a:r>
                        <a:rPr lang="en-US" sz="1600" baseline="0" dirty="0" smtClean="0">
                          <a:latin typeface="+mj-lt"/>
                        </a:rPr>
                        <a:t> distal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39869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j-lt"/>
                        </a:rPr>
                        <a:t>Massa abdominal</a:t>
                      </a:r>
                      <a:r>
                        <a:rPr lang="en-US" sz="1600" b="1" baseline="0" dirty="0" smtClean="0">
                          <a:latin typeface="+mj-lt"/>
                        </a:rPr>
                        <a:t>                       </a:t>
                      </a:r>
                      <a:r>
                        <a:rPr lang="en-US" sz="1600" b="0" baseline="0" dirty="0" err="1" smtClean="0">
                          <a:latin typeface="+mj-lt"/>
                        </a:rPr>
                        <a:t>Q</a:t>
                      </a:r>
                      <a:r>
                        <a:rPr lang="en-US" sz="1600" baseline="0" dirty="0" err="1" smtClean="0">
                          <a:latin typeface="+mj-lt"/>
                        </a:rPr>
                        <a:t>uadrante</a:t>
                      </a:r>
                      <a:r>
                        <a:rPr lang="en-US" sz="1600" baseline="0" dirty="0" smtClean="0">
                          <a:latin typeface="+mj-lt"/>
                        </a:rPr>
                        <a:t> inferior </a:t>
                      </a:r>
                      <a:r>
                        <a:rPr lang="en-US" sz="1600" baseline="0" dirty="0" err="1" smtClean="0">
                          <a:latin typeface="+mj-lt"/>
                        </a:rPr>
                        <a:t>direito</a:t>
                      </a:r>
                      <a:r>
                        <a:rPr lang="en-US" sz="1600" baseline="0" dirty="0" smtClean="0">
                          <a:latin typeface="+mj-lt"/>
                        </a:rPr>
                        <a:t> – </a:t>
                      </a:r>
                      <a:r>
                        <a:rPr lang="en-US" sz="1600" baseline="0" dirty="0" err="1" smtClean="0">
                          <a:latin typeface="+mj-lt"/>
                        </a:rPr>
                        <a:t>íleo</a:t>
                      </a:r>
                      <a:r>
                        <a:rPr lang="en-US" sz="1600" baseline="0" dirty="0" smtClean="0"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latin typeface="+mj-lt"/>
                        </a:rPr>
                        <a:t>inflamado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398695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+mj-lt"/>
                        </a:rPr>
                        <a:t>Insônia</a:t>
                      </a:r>
                      <a:r>
                        <a:rPr lang="en-US" sz="1600" b="1" dirty="0" smtClean="0">
                          <a:latin typeface="+mj-lt"/>
                        </a:rPr>
                        <a:t>                                          </a:t>
                      </a:r>
                      <a:r>
                        <a:rPr lang="en-US" sz="1600" b="0" dirty="0" err="1" smtClean="0">
                          <a:latin typeface="+mj-lt"/>
                        </a:rPr>
                        <a:t>O</a:t>
                      </a:r>
                      <a:r>
                        <a:rPr lang="en-US" sz="1600" dirty="0" err="1" smtClean="0">
                          <a:latin typeface="+mj-lt"/>
                        </a:rPr>
                        <a:t>casional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398695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+mj-lt"/>
                        </a:rPr>
                        <a:t>Desnutrição</a:t>
                      </a:r>
                      <a:r>
                        <a:rPr lang="en-US" sz="1600" dirty="0" smtClean="0">
                          <a:latin typeface="+mj-lt"/>
                        </a:rPr>
                        <a:t>                                 </a:t>
                      </a:r>
                      <a:r>
                        <a:rPr lang="en-US" sz="1600" dirty="0" err="1" smtClean="0">
                          <a:latin typeface="+mj-lt"/>
                        </a:rPr>
                        <a:t>Frequente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398695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+mj-lt"/>
                        </a:rPr>
                        <a:t>Distensão</a:t>
                      </a:r>
                      <a:r>
                        <a:rPr lang="en-US" sz="1600" b="1" dirty="0" smtClean="0">
                          <a:latin typeface="+mj-lt"/>
                        </a:rPr>
                        <a:t> abdominal</a:t>
                      </a:r>
                      <a:r>
                        <a:rPr lang="en-US" sz="1600" dirty="0" smtClean="0">
                          <a:latin typeface="+mj-lt"/>
                        </a:rPr>
                        <a:t>                 </a:t>
                      </a:r>
                      <a:r>
                        <a:rPr lang="en-US" sz="1600" dirty="0" err="1" smtClean="0">
                          <a:latin typeface="+mj-lt"/>
                        </a:rPr>
                        <a:t>Presente</a:t>
                      </a:r>
                      <a:endParaRPr lang="en-US" sz="1600" dirty="0" smtClean="0">
                        <a:latin typeface="+mj-lt"/>
                      </a:endParaRPr>
                    </a:p>
                  </a:txBody>
                  <a:tcPr/>
                </a:tc>
              </a:tr>
              <a:tr h="398695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+mj-lt"/>
                        </a:rPr>
                        <a:t>Sintomas</a:t>
                      </a:r>
                      <a:r>
                        <a:rPr lang="en-US" sz="1600" b="1" dirty="0" smtClean="0">
                          <a:latin typeface="+mj-lt"/>
                        </a:rPr>
                        <a:t> </a:t>
                      </a:r>
                      <a:r>
                        <a:rPr lang="en-US" sz="1600" b="1" dirty="0" err="1" smtClean="0">
                          <a:latin typeface="+mj-lt"/>
                        </a:rPr>
                        <a:t>obstrutivos</a:t>
                      </a:r>
                      <a:r>
                        <a:rPr lang="en-US" sz="1600" b="1" baseline="0" dirty="0" smtClean="0">
                          <a:latin typeface="+mj-lt"/>
                        </a:rPr>
                        <a:t> </a:t>
                      </a:r>
                      <a:r>
                        <a:rPr lang="en-US" sz="1600" b="1" dirty="0" smtClean="0">
                          <a:latin typeface="+mj-lt"/>
                        </a:rPr>
                        <a:t>                </a:t>
                      </a:r>
                      <a:r>
                        <a:rPr lang="en-US" sz="1600" b="0" dirty="0" err="1" smtClean="0">
                          <a:latin typeface="+mj-lt"/>
                        </a:rPr>
                        <a:t>F</a:t>
                      </a:r>
                      <a:r>
                        <a:rPr lang="en-US" sz="1600" dirty="0" err="1" smtClean="0">
                          <a:latin typeface="+mj-lt"/>
                        </a:rPr>
                        <a:t>requentes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398695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+mj-lt"/>
                        </a:rPr>
                        <a:t>Doença</a:t>
                      </a:r>
                      <a:r>
                        <a:rPr lang="en-US" sz="1600" b="1" baseline="0" dirty="0" smtClean="0">
                          <a:latin typeface="+mj-lt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+mj-lt"/>
                        </a:rPr>
                        <a:t>perianal</a:t>
                      </a:r>
                      <a:r>
                        <a:rPr lang="en-US" sz="1600" b="1" baseline="0" dirty="0" smtClean="0">
                          <a:latin typeface="+mj-lt"/>
                        </a:rPr>
                        <a:t>/</a:t>
                      </a:r>
                      <a:r>
                        <a:rPr lang="en-US" sz="1600" b="1" baseline="0" dirty="0" err="1" smtClean="0">
                          <a:latin typeface="+mj-lt"/>
                        </a:rPr>
                        <a:t>fístula</a:t>
                      </a:r>
                      <a:r>
                        <a:rPr lang="en-US" sz="1600" b="1" baseline="0" dirty="0" smtClean="0">
                          <a:latin typeface="+mj-lt"/>
                        </a:rPr>
                        <a:t> </a:t>
                      </a:r>
                      <a:r>
                        <a:rPr lang="en-US" sz="1600" b="0" baseline="0" dirty="0" smtClean="0">
                          <a:latin typeface="+mj-lt"/>
                        </a:rPr>
                        <a:t>           </a:t>
                      </a:r>
                      <a:r>
                        <a:rPr lang="en-US" sz="1600" b="0" baseline="0" dirty="0" err="1" smtClean="0">
                          <a:latin typeface="+mj-lt"/>
                        </a:rPr>
                        <a:t>M</a:t>
                      </a:r>
                      <a:r>
                        <a:rPr lang="en-US" sz="1600" baseline="0" dirty="0" err="1" smtClean="0">
                          <a:latin typeface="+mj-lt"/>
                        </a:rPr>
                        <a:t>ais</a:t>
                      </a:r>
                      <a:r>
                        <a:rPr lang="en-US" sz="1600" baseline="0" dirty="0" smtClean="0">
                          <a:latin typeface="+mj-lt"/>
                        </a:rPr>
                        <a:t> de 30% dos </a:t>
                      </a:r>
                      <a:r>
                        <a:rPr lang="en-US" sz="1600" baseline="0" dirty="0" err="1" smtClean="0">
                          <a:latin typeface="+mj-lt"/>
                        </a:rPr>
                        <a:t>pacientes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Espaço Reservado para Conteúdo 4"/>
          <p:cNvGraphicFramePr>
            <a:graphicFrameLocks/>
          </p:cNvGraphicFramePr>
          <p:nvPr/>
        </p:nvGraphicFramePr>
        <p:xfrm>
          <a:off x="1981200" y="4245033"/>
          <a:ext cx="5562600" cy="2631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600"/>
              </a:tblGrid>
              <a:tr h="4758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j-lt"/>
                        </a:rPr>
                        <a:t>ALTERAÇÕES</a:t>
                      </a:r>
                      <a:r>
                        <a:rPr lang="en-US" sz="1800" b="1" baseline="0" dirty="0" smtClean="0">
                          <a:latin typeface="+mj-lt"/>
                        </a:rPr>
                        <a:t> LABORATORIAIS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/>
                </a:tc>
              </a:tr>
              <a:tr h="325780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+mj-lt"/>
                        </a:rPr>
                        <a:t>Proteínas</a:t>
                      </a:r>
                      <a:r>
                        <a:rPr lang="en-US" sz="1600" b="1" dirty="0" smtClean="0">
                          <a:latin typeface="+mj-lt"/>
                        </a:rPr>
                        <a:t> de </a:t>
                      </a:r>
                      <a:r>
                        <a:rPr lang="en-US" sz="1600" b="1" dirty="0" err="1" smtClean="0">
                          <a:latin typeface="+mj-lt"/>
                        </a:rPr>
                        <a:t>fase</a:t>
                      </a:r>
                      <a:r>
                        <a:rPr lang="en-US" sz="1600" b="1" dirty="0" smtClean="0">
                          <a:latin typeface="+mj-lt"/>
                        </a:rPr>
                        <a:t> </a:t>
                      </a:r>
                      <a:r>
                        <a:rPr lang="en-US" sz="1600" b="1" dirty="0" err="1" smtClean="0">
                          <a:latin typeface="+mj-lt"/>
                        </a:rPr>
                        <a:t>aguda</a:t>
                      </a:r>
                      <a:r>
                        <a:rPr lang="en-US" sz="1600" b="1" dirty="0" smtClean="0">
                          <a:latin typeface="+mj-lt"/>
                        </a:rPr>
                        <a:t> (PCR) </a:t>
                      </a:r>
                      <a:r>
                        <a:rPr lang="en-US" sz="1600" dirty="0" smtClean="0">
                          <a:latin typeface="+mj-lt"/>
                        </a:rPr>
                        <a:t>                     </a:t>
                      </a:r>
                      <a:r>
                        <a:rPr lang="en-US" sz="1600" baseline="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Frequente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32578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j-lt"/>
                        </a:rPr>
                        <a:t>Anemia </a:t>
                      </a:r>
                      <a:r>
                        <a:rPr lang="en-US" sz="1600" dirty="0" smtClean="0">
                          <a:latin typeface="+mj-lt"/>
                        </a:rPr>
                        <a:t>                                                              </a:t>
                      </a:r>
                      <a:r>
                        <a:rPr lang="en-US" sz="1600" dirty="0" err="1" smtClean="0">
                          <a:latin typeface="+mj-lt"/>
                        </a:rPr>
                        <a:t>Frequente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349338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+mj-lt"/>
                        </a:rPr>
                        <a:t>Macrocitose</a:t>
                      </a:r>
                      <a:r>
                        <a:rPr lang="en-US" sz="1600" b="1" dirty="0" smtClean="0">
                          <a:latin typeface="+mj-lt"/>
                        </a:rPr>
                        <a:t> 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doença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crônica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ileal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)               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Presente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370204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+mj-lt"/>
                        </a:rPr>
                        <a:t>Hipoalbuminemia</a:t>
                      </a:r>
                      <a:r>
                        <a:rPr lang="en-US" sz="1600" b="1" dirty="0" smtClean="0">
                          <a:latin typeface="+mj-lt"/>
                        </a:rPr>
                        <a:t>   </a:t>
                      </a:r>
                      <a:r>
                        <a:rPr lang="en-US" sz="1600" dirty="0" smtClean="0">
                          <a:latin typeface="+mj-lt"/>
                        </a:rPr>
                        <a:t>                                         </a:t>
                      </a:r>
                      <a:r>
                        <a:rPr lang="en-US" sz="1600" dirty="0" err="1" smtClean="0">
                          <a:latin typeface="+mj-lt"/>
                        </a:rPr>
                        <a:t>Frequente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370204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+mj-lt"/>
                        </a:rPr>
                        <a:t>pANCA</a:t>
                      </a:r>
                      <a:r>
                        <a:rPr lang="en-US" sz="1600" b="1" dirty="0" smtClean="0">
                          <a:latin typeface="+mj-lt"/>
                        </a:rPr>
                        <a:t> </a:t>
                      </a:r>
                      <a:r>
                        <a:rPr lang="en-US" sz="1600" dirty="0" smtClean="0">
                          <a:latin typeface="+mj-lt"/>
                        </a:rPr>
                        <a:t>                                                               +</a:t>
                      </a:r>
                      <a:r>
                        <a:rPr lang="en-US" sz="1600" baseline="0" dirty="0" smtClean="0">
                          <a:latin typeface="+mj-lt"/>
                        </a:rPr>
                        <a:t> (</a:t>
                      </a:r>
                      <a:r>
                        <a:rPr lang="en-US" sz="1600" baseline="0" dirty="0" err="1" smtClean="0">
                          <a:latin typeface="+mj-lt"/>
                        </a:rPr>
                        <a:t>colite</a:t>
                      </a:r>
                      <a:r>
                        <a:rPr lang="en-US" sz="1600" baseline="0" dirty="0" smtClean="0">
                          <a:latin typeface="+mj-lt"/>
                        </a:rPr>
                        <a:t>)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39578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j-lt"/>
                        </a:rPr>
                        <a:t>ASCA  </a:t>
                      </a:r>
                      <a:r>
                        <a:rPr lang="en-US" sz="1600" dirty="0" smtClean="0">
                          <a:latin typeface="+mj-lt"/>
                        </a:rPr>
                        <a:t>                                                                 ++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27888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DIAGNÓSTICO DIFERENCIAL: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828800"/>
            <a:ext cx="8305800" cy="4724400"/>
          </a:xfrm>
        </p:spPr>
        <p:txBody>
          <a:bodyPr/>
          <a:lstStyle/>
          <a:p>
            <a:pPr algn="just"/>
            <a:r>
              <a:rPr lang="pt-BR" dirty="0" smtClean="0">
                <a:latin typeface="+mj-lt"/>
                <a:cs typeface="Times New Roman" pitchFamily="18" charset="0"/>
              </a:rPr>
              <a:t>Nem sempre é possível diferenciar DC de RCUI, mas alguns aspectos favorecem uma ou outra.</a:t>
            </a:r>
          </a:p>
          <a:p>
            <a:pPr algn="just">
              <a:buNone/>
            </a:pPr>
            <a:endParaRPr lang="pt-BR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+mj-lt"/>
                <a:cs typeface="Times New Roman" pitchFamily="18" charset="0"/>
              </a:rPr>
              <a:t>Também existe dificuldade em diferenciar as DII de outras afecções que causam inflamação no cólon: colites parasitárias, infecciosas, isquêmicas, </a:t>
            </a:r>
            <a:r>
              <a:rPr lang="pt-BR" dirty="0" err="1" smtClean="0">
                <a:latin typeface="+mj-lt"/>
                <a:cs typeface="Times New Roman" pitchFamily="18" charset="0"/>
              </a:rPr>
              <a:t>actínica</a:t>
            </a:r>
            <a:r>
              <a:rPr lang="pt-BR" dirty="0" smtClean="0">
                <a:latin typeface="+mj-lt"/>
                <a:cs typeface="Times New Roman" pitchFamily="18" charset="0"/>
              </a:rPr>
              <a:t>.</a:t>
            </a:r>
          </a:p>
          <a:p>
            <a:pPr algn="just"/>
            <a:endParaRPr lang="pt-BR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+mj-lt"/>
                <a:cs typeface="Times New Roman" pitchFamily="18" charset="0"/>
              </a:rPr>
              <a:t>Diagnóstico final: HC + EF + </a:t>
            </a:r>
            <a:r>
              <a:rPr lang="pt-BR" dirty="0" err="1" smtClean="0">
                <a:latin typeface="+mj-lt"/>
                <a:cs typeface="Times New Roman" pitchFamily="18" charset="0"/>
              </a:rPr>
              <a:t>Lab</a:t>
            </a:r>
            <a:r>
              <a:rPr lang="pt-BR" dirty="0" smtClean="0">
                <a:latin typeface="+mj-lt"/>
                <a:cs typeface="Times New Roman" pitchFamily="18" charset="0"/>
              </a:rPr>
              <a:t> + Ex endoscópico + Ex radiológico + 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228600" y="1828800"/>
          <a:ext cx="8610600" cy="4038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/>
                <a:gridCol w="4305300"/>
              </a:tblGrid>
              <a:tr h="5287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DIAGNÓSTICOS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DIFERENCIAIS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/>
                </a:tc>
              </a:tr>
              <a:tr h="428882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j-lt"/>
                        </a:rPr>
                        <a:t>Tuberculose</a:t>
                      </a:r>
                      <a:r>
                        <a:rPr lang="en-US" baseline="0" dirty="0" smtClean="0">
                          <a:latin typeface="+mj-lt"/>
                        </a:rPr>
                        <a:t> intestinal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j-lt"/>
                        </a:rPr>
                        <a:t>Doença</a:t>
                      </a:r>
                      <a:r>
                        <a:rPr lang="en-US" dirty="0" smtClean="0">
                          <a:latin typeface="+mj-lt"/>
                        </a:rPr>
                        <a:t> de </a:t>
                      </a:r>
                      <a:r>
                        <a:rPr lang="en-US" dirty="0" err="1" smtClean="0">
                          <a:latin typeface="+mj-lt"/>
                        </a:rPr>
                        <a:t>Behçet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428882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j-lt"/>
                        </a:rPr>
                        <a:t>Enterocolite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</a:rPr>
                        <a:t>bacteriana-parasitária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j-lt"/>
                        </a:rPr>
                        <a:t>Linfoma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50766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j-lt"/>
                        </a:rPr>
                        <a:t>Colite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</a:rPr>
                        <a:t>pseudomembranosa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j-lt"/>
                        </a:rPr>
                        <a:t>Infecções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</a:rPr>
                        <a:t>oportunistas</a:t>
                      </a:r>
                      <a:r>
                        <a:rPr lang="en-US" dirty="0" smtClean="0">
                          <a:latin typeface="+mj-lt"/>
                        </a:rPr>
                        <a:t> no </a:t>
                      </a:r>
                      <a:r>
                        <a:rPr lang="en-US" dirty="0" err="1" smtClean="0">
                          <a:latin typeface="+mj-lt"/>
                        </a:rPr>
                        <a:t>imunodeprimido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428882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j-lt"/>
                        </a:rPr>
                        <a:t>Colite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</a:rPr>
                        <a:t>induzida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</a:rPr>
                        <a:t>por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</a:rPr>
                        <a:t>drogas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Carcinomas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428882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j-lt"/>
                        </a:rPr>
                        <a:t>Colite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</a:rPr>
                        <a:t>actínica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Tumor </a:t>
                      </a:r>
                      <a:r>
                        <a:rPr lang="en-US" dirty="0" err="1" smtClean="0">
                          <a:latin typeface="+mj-lt"/>
                        </a:rPr>
                        <a:t>carcinóide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428882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j-lt"/>
                        </a:rPr>
                        <a:t>Colite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</a:rPr>
                        <a:t>isquêmica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j-lt"/>
                        </a:rPr>
                        <a:t>Sprue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428882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j-lt"/>
                        </a:rPr>
                        <a:t>Endometriose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j-lt"/>
                        </a:rPr>
                        <a:t>Doença</a:t>
                      </a:r>
                      <a:r>
                        <a:rPr lang="en-US" dirty="0" smtClean="0">
                          <a:latin typeface="+mj-lt"/>
                        </a:rPr>
                        <a:t> de Whipple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428882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j-lt"/>
                        </a:rPr>
                        <a:t>Diverticulite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j-lt"/>
                        </a:rPr>
                        <a:t>Úlcera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</a:rPr>
                        <a:t>solitária</a:t>
                      </a:r>
                      <a:r>
                        <a:rPr lang="en-US" dirty="0" smtClean="0">
                          <a:latin typeface="+mj-lt"/>
                        </a:rPr>
                        <a:t> de </a:t>
                      </a:r>
                      <a:r>
                        <a:rPr lang="en-US" dirty="0" err="1" smtClean="0">
                          <a:latin typeface="+mj-lt"/>
                        </a:rPr>
                        <a:t>reto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2788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JSC, </a:t>
            </a:r>
            <a:r>
              <a:rPr lang="en-US" sz="3600" dirty="0" err="1" smtClean="0"/>
              <a:t>masculino</a:t>
            </a:r>
            <a:r>
              <a:rPr lang="en-US" sz="3600" dirty="0" smtClean="0"/>
              <a:t>, 29 </a:t>
            </a:r>
            <a:r>
              <a:rPr lang="en-US" sz="3600" dirty="0" err="1" smtClean="0"/>
              <a:t>anos</a:t>
            </a:r>
            <a:endParaRPr lang="en-US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+mj-lt"/>
              </a:rPr>
              <a:t>Diagnóstico</a:t>
            </a:r>
            <a:r>
              <a:rPr lang="en-US" dirty="0" smtClean="0">
                <a:latin typeface="+mj-lt"/>
              </a:rPr>
              <a:t> de </a:t>
            </a:r>
            <a:r>
              <a:rPr lang="en-US" dirty="0" err="1" smtClean="0">
                <a:latin typeface="+mj-lt"/>
              </a:rPr>
              <a:t>Doença</a:t>
            </a:r>
            <a:r>
              <a:rPr lang="en-US" dirty="0" smtClean="0">
                <a:latin typeface="+mj-lt"/>
              </a:rPr>
              <a:t> de </a:t>
            </a:r>
            <a:r>
              <a:rPr lang="en-US" dirty="0" err="1" smtClean="0">
                <a:latin typeface="+mj-lt"/>
              </a:rPr>
              <a:t>Crohn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desde</a:t>
            </a:r>
            <a:r>
              <a:rPr lang="en-US" dirty="0" smtClean="0">
                <a:latin typeface="+mj-lt"/>
              </a:rPr>
              <a:t> 2004 (</a:t>
            </a:r>
            <a:r>
              <a:rPr lang="en-US" dirty="0" err="1" smtClean="0">
                <a:latin typeface="+mj-lt"/>
              </a:rPr>
              <a:t>outro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serviço</a:t>
            </a:r>
            <a:r>
              <a:rPr lang="en-US" dirty="0" smtClean="0">
                <a:latin typeface="+mj-lt"/>
              </a:rPr>
              <a:t>)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No </a:t>
            </a:r>
            <a:r>
              <a:rPr lang="en-US" dirty="0" err="1" smtClean="0">
                <a:latin typeface="+mj-lt"/>
              </a:rPr>
              <a:t>momento</a:t>
            </a:r>
            <a:r>
              <a:rPr lang="en-US" dirty="0" smtClean="0">
                <a:latin typeface="+mj-lt"/>
              </a:rPr>
              <a:t> do </a:t>
            </a:r>
            <a:r>
              <a:rPr lang="en-US" dirty="0" err="1" smtClean="0">
                <a:latin typeface="+mj-lt"/>
              </a:rPr>
              <a:t>diagnóstico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apresentava</a:t>
            </a:r>
            <a:r>
              <a:rPr lang="en-US" dirty="0" smtClean="0">
                <a:latin typeface="+mj-lt"/>
              </a:rPr>
              <a:t>: </a:t>
            </a:r>
          </a:p>
          <a:p>
            <a:pPr>
              <a:buNone/>
            </a:pPr>
            <a:r>
              <a:rPr lang="en-US" dirty="0" smtClean="0">
                <a:latin typeface="+mj-lt"/>
                <a:sym typeface="Wingdings" pitchFamily="2" charset="2"/>
              </a:rPr>
              <a:t>    </a:t>
            </a:r>
          </a:p>
          <a:p>
            <a:pPr>
              <a:buNone/>
            </a:pPr>
            <a:r>
              <a:rPr lang="en-US" dirty="0" smtClean="0">
                <a:latin typeface="+mj-lt"/>
                <a:sym typeface="Wingdings" pitchFamily="2" charset="2"/>
              </a:rPr>
              <a:t>    </a:t>
            </a:r>
            <a:r>
              <a:rPr lang="en-US" dirty="0" err="1" smtClean="0">
                <a:latin typeface="+mj-lt"/>
              </a:rPr>
              <a:t>diarréia</a:t>
            </a:r>
            <a:r>
              <a:rPr lang="en-US" dirty="0" smtClean="0">
                <a:latin typeface="+mj-lt"/>
              </a:rPr>
              <a:t> (10-15X/</a:t>
            </a:r>
            <a:r>
              <a:rPr lang="en-US" dirty="0" err="1" smtClean="0">
                <a:latin typeface="+mj-lt"/>
              </a:rPr>
              <a:t>dia</a:t>
            </a:r>
            <a:r>
              <a:rPr lang="en-US" dirty="0" smtClean="0">
                <a:latin typeface="+mj-lt"/>
              </a:rPr>
              <a:t>) com </a:t>
            </a:r>
            <a:r>
              <a:rPr lang="en-US" dirty="0" err="1" smtClean="0">
                <a:latin typeface="+mj-lt"/>
              </a:rPr>
              <a:t>muco</a:t>
            </a:r>
            <a:r>
              <a:rPr lang="en-US" dirty="0" smtClean="0">
                <a:latin typeface="+mj-lt"/>
              </a:rPr>
              <a:t> e </a:t>
            </a:r>
            <a:r>
              <a:rPr lang="en-US" dirty="0" err="1" smtClean="0">
                <a:latin typeface="+mj-lt"/>
              </a:rPr>
              <a:t>sangue</a:t>
            </a:r>
            <a:endParaRPr lang="en-US" dirty="0" smtClean="0">
              <a:latin typeface="+mj-lt"/>
            </a:endParaRPr>
          </a:p>
          <a:p>
            <a:pPr>
              <a:buNone/>
            </a:pPr>
            <a:r>
              <a:rPr lang="en-US" dirty="0" smtClean="0">
                <a:latin typeface="+mj-lt"/>
                <a:sym typeface="Wingdings" pitchFamily="2" charset="2"/>
              </a:rPr>
              <a:t>    </a:t>
            </a:r>
            <a:r>
              <a:rPr lang="en-US" dirty="0" err="1" smtClean="0">
                <a:latin typeface="+mj-lt"/>
              </a:rPr>
              <a:t>dor</a:t>
            </a:r>
            <a:r>
              <a:rPr lang="en-US" dirty="0" smtClean="0">
                <a:latin typeface="+mj-lt"/>
              </a:rPr>
              <a:t> abdominal</a:t>
            </a:r>
          </a:p>
          <a:p>
            <a:pPr>
              <a:buNone/>
            </a:pPr>
            <a:r>
              <a:rPr lang="en-US" dirty="0" smtClean="0">
                <a:latin typeface="+mj-lt"/>
                <a:sym typeface="Wingdings" pitchFamily="2" charset="2"/>
              </a:rPr>
              <a:t>    </a:t>
            </a:r>
            <a:r>
              <a:rPr lang="en-US" dirty="0" err="1" smtClean="0">
                <a:latin typeface="+mj-lt"/>
              </a:rPr>
              <a:t>dor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articular</a:t>
            </a:r>
            <a:endParaRPr lang="en-US" dirty="0" smtClean="0">
              <a:latin typeface="+mj-lt"/>
            </a:endParaRPr>
          </a:p>
          <a:p>
            <a:pPr>
              <a:buNone/>
            </a:pPr>
            <a:r>
              <a:rPr lang="en-US" dirty="0" smtClean="0">
                <a:latin typeface="+mj-lt"/>
                <a:sym typeface="Wingdings" pitchFamily="2" charset="2"/>
              </a:rPr>
              <a:t>    </a:t>
            </a:r>
            <a:r>
              <a:rPr lang="en-US" dirty="0" err="1" smtClean="0">
                <a:latin typeface="+mj-lt"/>
              </a:rPr>
              <a:t>lesões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perianais</a:t>
            </a:r>
            <a:endParaRPr lang="en-US" dirty="0" smtClean="0">
              <a:latin typeface="+mj-lt"/>
            </a:endParaRPr>
          </a:p>
          <a:p>
            <a:pPr>
              <a:buNone/>
            </a:pPr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0408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INDICAÇÕES DE </a:t>
            </a:r>
            <a:r>
              <a:rPr lang="pt-BR" sz="3600" dirty="0" smtClean="0"/>
              <a:t>COLONOSCOPIA </a:t>
            </a:r>
            <a:r>
              <a:rPr lang="pt-BR" sz="3600" dirty="0" smtClean="0"/>
              <a:t>NAS DII:</a:t>
            </a:r>
            <a:endParaRPr lang="en-US" sz="3600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4038600" cy="443484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sz="2800" dirty="0" smtClean="0">
                <a:latin typeface="+mj-lt"/>
                <a:cs typeface="Times New Roman" pitchFamily="18" charset="0"/>
              </a:rPr>
              <a:t>Diagnóstico diferencial</a:t>
            </a:r>
          </a:p>
          <a:p>
            <a:pPr algn="just"/>
            <a:endParaRPr lang="pt-BR" sz="28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pt-BR" sz="2800" dirty="0" smtClean="0">
                <a:latin typeface="+mj-lt"/>
                <a:cs typeface="Times New Roman" pitchFamily="18" charset="0"/>
              </a:rPr>
              <a:t>Investigação complementar de alt. radiológicas</a:t>
            </a:r>
          </a:p>
          <a:p>
            <a:pPr algn="just"/>
            <a:endParaRPr lang="pt-BR" sz="2800" dirty="0" smtClean="0">
              <a:latin typeface="+mj-lt"/>
              <a:cs typeface="Times New Roman" pitchFamily="18" charset="0"/>
            </a:endParaRPr>
          </a:p>
          <a:p>
            <a:r>
              <a:rPr lang="pt-BR" sz="2800" dirty="0" err="1" smtClean="0">
                <a:latin typeface="+mj-lt"/>
                <a:cs typeface="Times New Roman" pitchFamily="18" charset="0"/>
              </a:rPr>
              <a:t>Estadiamento</a:t>
            </a:r>
            <a:r>
              <a:rPr lang="pt-BR" sz="2800" dirty="0" smtClean="0">
                <a:latin typeface="+mj-lt"/>
                <a:cs typeface="Times New Roman" pitchFamily="18" charset="0"/>
              </a:rPr>
              <a:t> </a:t>
            </a:r>
            <a:r>
              <a:rPr lang="pt-BR" sz="2800" dirty="0" err="1" smtClean="0">
                <a:latin typeface="+mj-lt"/>
                <a:cs typeface="Times New Roman" pitchFamily="18" charset="0"/>
              </a:rPr>
              <a:t>pré-op</a:t>
            </a:r>
            <a:endParaRPr lang="pt-BR" sz="2800" dirty="0" smtClean="0">
              <a:latin typeface="+mj-lt"/>
              <a:cs typeface="Times New Roman" pitchFamily="18" charset="0"/>
            </a:endParaRPr>
          </a:p>
          <a:p>
            <a:pPr algn="just"/>
            <a:endParaRPr lang="pt-BR" sz="28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pt-BR" sz="2800" dirty="0" smtClean="0">
                <a:latin typeface="+mj-lt"/>
                <a:cs typeface="Times New Roman" pitchFamily="18" charset="0"/>
              </a:rPr>
              <a:t>Determinação da extensão, atividade e gravidade.</a:t>
            </a:r>
          </a:p>
          <a:p>
            <a:pPr algn="just"/>
            <a:endParaRPr lang="pt-BR" sz="28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pt-BR" sz="2800" dirty="0" smtClean="0">
                <a:latin typeface="+mj-lt"/>
                <a:cs typeface="Times New Roman" pitchFamily="18" charset="0"/>
              </a:rPr>
              <a:t>Estudo AP no DX diferencial.</a:t>
            </a:r>
          </a:p>
          <a:p>
            <a:pPr algn="just"/>
            <a:endParaRPr lang="pt-BR" dirty="0">
              <a:latin typeface="+mj-lt"/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2"/>
          </p:nvPr>
        </p:nvSpPr>
        <p:spPr>
          <a:xfrm>
            <a:off x="4800600" y="2209800"/>
            <a:ext cx="4038600" cy="443484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sz="2800" dirty="0" smtClean="0">
                <a:latin typeface="+mj-lt"/>
                <a:cs typeface="Times New Roman" pitchFamily="18" charset="0"/>
              </a:rPr>
              <a:t>Acompanhamento evolutivo</a:t>
            </a:r>
          </a:p>
          <a:p>
            <a:pPr algn="just"/>
            <a:endParaRPr lang="pt-BR" sz="2800" dirty="0" smtClean="0">
              <a:latin typeface="+mj-lt"/>
              <a:cs typeface="Times New Roman" pitchFamily="18" charset="0"/>
            </a:endParaRPr>
          </a:p>
          <a:p>
            <a:pPr algn="just"/>
            <a:endParaRPr lang="pt-BR" sz="28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pt-BR" sz="2800" dirty="0" smtClean="0">
                <a:latin typeface="+mj-lt"/>
                <a:cs typeface="Times New Roman" pitchFamily="18" charset="0"/>
              </a:rPr>
              <a:t>Aval. do reservatório </a:t>
            </a:r>
            <a:r>
              <a:rPr lang="pt-BR" sz="2800" dirty="0" err="1" smtClean="0">
                <a:latin typeface="+mj-lt"/>
                <a:cs typeface="Times New Roman" pitchFamily="18" charset="0"/>
              </a:rPr>
              <a:t>ileal</a:t>
            </a:r>
            <a:endParaRPr lang="pt-BR" sz="2800" dirty="0" smtClean="0">
              <a:latin typeface="+mj-lt"/>
              <a:cs typeface="Times New Roman" pitchFamily="18" charset="0"/>
            </a:endParaRPr>
          </a:p>
          <a:p>
            <a:pPr algn="just"/>
            <a:endParaRPr lang="pt-BR" sz="28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pt-BR" sz="2800" dirty="0" smtClean="0">
                <a:latin typeface="+mj-lt"/>
                <a:cs typeface="Times New Roman" pitchFamily="18" charset="0"/>
              </a:rPr>
              <a:t>Rastreamento e seguimento de displasia e CA</a:t>
            </a:r>
          </a:p>
          <a:p>
            <a:pPr algn="just"/>
            <a:endParaRPr lang="pt-BR" sz="28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pt-BR" sz="2800" dirty="0" smtClean="0">
                <a:latin typeface="+mj-lt"/>
                <a:cs typeface="Times New Roman" pitchFamily="18" charset="0"/>
              </a:rPr>
              <a:t>Protocolos de novas terapêuticas e comprovação da cicatrização da mucosa</a:t>
            </a:r>
          </a:p>
          <a:p>
            <a:endParaRPr lang="pt-BR" dirty="0">
              <a:latin typeface="+mj-lt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79512" y="1628800"/>
            <a:ext cx="4320480" cy="4752528"/>
          </a:xfrm>
          <a:prstGeom prst="round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4648200" y="1676400"/>
            <a:ext cx="4320480" cy="4752528"/>
          </a:xfrm>
          <a:prstGeom prst="round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0408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ACOMETIMENTO NA DC</a:t>
            </a:r>
            <a:endParaRPr lang="en-US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92252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sz="2800" dirty="0" smtClean="0">
                <a:latin typeface="+mj-lt"/>
                <a:cs typeface="Times New Roman" pitchFamily="18" charset="0"/>
              </a:rPr>
              <a:t>Lesões descontínuas: mucosa preservada em meio áreas de atividade</a:t>
            </a:r>
          </a:p>
          <a:p>
            <a:pPr algn="just">
              <a:buNone/>
            </a:pPr>
            <a:endParaRPr lang="pt-BR" sz="28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pt-BR" sz="2800" dirty="0" smtClean="0">
                <a:latin typeface="+mj-lt"/>
                <a:cs typeface="Times New Roman" pitchFamily="18" charset="0"/>
              </a:rPr>
              <a:t>Acometimento </a:t>
            </a:r>
            <a:r>
              <a:rPr lang="pt-BR" sz="2800" dirty="0" err="1" smtClean="0">
                <a:latin typeface="+mj-lt"/>
                <a:cs typeface="Times New Roman" pitchFamily="18" charset="0"/>
              </a:rPr>
              <a:t>transmural</a:t>
            </a:r>
            <a:r>
              <a:rPr lang="pt-BR" sz="2800" dirty="0" smtClean="0">
                <a:latin typeface="+mj-lt"/>
                <a:cs typeface="Times New Roman" pitchFamily="18" charset="0"/>
              </a:rPr>
              <a:t>: mucosa à serosa</a:t>
            </a:r>
          </a:p>
          <a:p>
            <a:pPr algn="just"/>
            <a:endParaRPr lang="pt-BR" sz="28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pt-BR" sz="2800" dirty="0" smtClean="0">
                <a:latin typeface="+mj-lt"/>
                <a:cs typeface="Times New Roman" pitchFamily="18" charset="0"/>
              </a:rPr>
              <a:t>Pode afetar todo TGI: boca ao ânus</a:t>
            </a:r>
          </a:p>
          <a:p>
            <a:pPr algn="just"/>
            <a:endParaRPr lang="pt-BR" sz="28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pt-BR" sz="2800" dirty="0" smtClean="0">
                <a:latin typeface="+mj-lt"/>
                <a:cs typeface="Times New Roman" pitchFamily="18" charset="0"/>
              </a:rPr>
              <a:t>Um terço dos pacientes com doença </a:t>
            </a:r>
            <a:r>
              <a:rPr lang="pt-BR" sz="2800" dirty="0" err="1" smtClean="0">
                <a:latin typeface="+mj-lt"/>
                <a:cs typeface="Times New Roman" pitchFamily="18" charset="0"/>
              </a:rPr>
              <a:t>colônica</a:t>
            </a:r>
            <a:r>
              <a:rPr lang="pt-BR" sz="2800" dirty="0" smtClean="0">
                <a:latin typeface="+mj-lt"/>
                <a:cs typeface="Times New Roman" pitchFamily="18" charset="0"/>
              </a:rPr>
              <a:t> têm manifestações perianais (abscessos e fístulas)</a:t>
            </a:r>
          </a:p>
          <a:p>
            <a:pPr algn="just"/>
            <a:endParaRPr lang="pt-BR" sz="28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pt-BR" sz="2800" dirty="0" smtClean="0">
                <a:latin typeface="+mj-lt"/>
                <a:cs typeface="Times New Roman" pitchFamily="18" charset="0"/>
              </a:rPr>
              <a:t>Achados endoscópicos variam: discretas erosões, edema,    </a:t>
            </a:r>
            <a:r>
              <a:rPr lang="pt-BR" sz="2800" dirty="0" err="1" smtClean="0">
                <a:latin typeface="+mj-lt"/>
                <a:cs typeface="Times New Roman" pitchFamily="18" charset="0"/>
              </a:rPr>
              <a:t>friabilidade</a:t>
            </a:r>
            <a:r>
              <a:rPr lang="pt-BR" sz="2800" dirty="0" smtClean="0">
                <a:latin typeface="+mj-lt"/>
                <a:cs typeface="Times New Roman" pitchFamily="18" charset="0"/>
              </a:rPr>
              <a:t>, </a:t>
            </a:r>
            <a:r>
              <a:rPr lang="pt-BR" sz="2800" dirty="0" err="1" smtClean="0">
                <a:latin typeface="+mj-lt"/>
                <a:cs typeface="Times New Roman" pitchFamily="18" charset="0"/>
              </a:rPr>
              <a:t>enantema</a:t>
            </a:r>
            <a:r>
              <a:rPr lang="pt-BR" sz="2800" dirty="0" smtClean="0">
                <a:latin typeface="+mj-lt"/>
                <a:cs typeface="Times New Roman" pitchFamily="18" charset="0"/>
              </a:rPr>
              <a:t>, sendo mais característico úlceras (</a:t>
            </a:r>
            <a:r>
              <a:rPr lang="pt-BR" sz="2800" dirty="0" err="1" smtClean="0">
                <a:latin typeface="+mj-lt"/>
                <a:cs typeface="Times New Roman" pitchFamily="18" charset="0"/>
              </a:rPr>
              <a:t>aftóides</a:t>
            </a:r>
            <a:r>
              <a:rPr lang="pt-BR" sz="2800" dirty="0" smtClean="0">
                <a:latin typeface="+mj-lt"/>
                <a:cs typeface="Times New Roman" pitchFamily="18" charset="0"/>
              </a:rPr>
              <a:t>, elípticas ou lineares), e também lesões </a:t>
            </a:r>
            <a:r>
              <a:rPr lang="pt-BR" sz="2800" dirty="0" err="1" smtClean="0">
                <a:latin typeface="+mj-lt"/>
                <a:cs typeface="Times New Roman" pitchFamily="18" charset="0"/>
              </a:rPr>
              <a:t>fibroestenosantes</a:t>
            </a:r>
            <a:r>
              <a:rPr lang="pt-BR" sz="2800" dirty="0" smtClean="0">
                <a:latin typeface="+mj-lt"/>
                <a:cs typeface="Times New Roman" pitchFamily="18" charset="0"/>
              </a:rPr>
              <a:t> e </a:t>
            </a:r>
            <a:r>
              <a:rPr lang="pt-BR" sz="2800" dirty="0" err="1" smtClean="0">
                <a:latin typeface="+mj-lt"/>
                <a:cs typeface="Times New Roman" pitchFamily="18" charset="0"/>
              </a:rPr>
              <a:t>fistulizantes</a:t>
            </a:r>
            <a:endParaRPr lang="pt-BR" sz="2800" dirty="0" smtClean="0">
              <a:latin typeface="+mj-lt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457200"/>
          <a:ext cx="6705599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8335"/>
                <a:gridCol w="1838632"/>
                <a:gridCol w="1838632"/>
              </a:tblGrid>
              <a:tr h="4536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ASPECTO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DC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RCUI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</a:tr>
              <a:tr h="362946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j-lt"/>
                        </a:rPr>
                        <a:t>Distribuição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+mj-lt"/>
                        </a:rPr>
                        <a:t>Segmentar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Universal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62946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j-lt"/>
                        </a:rPr>
                        <a:t>Envolvimento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</a:rPr>
                        <a:t>da</a:t>
                      </a:r>
                      <a:r>
                        <a:rPr lang="en-US" dirty="0" smtClean="0">
                          <a:latin typeface="+mj-lt"/>
                        </a:rPr>
                        <a:t> mucosa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+mj-lt"/>
                        </a:rPr>
                        <a:t>Saltitante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+mj-lt"/>
                        </a:rPr>
                        <a:t>Simétrico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62946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j-lt"/>
                        </a:rPr>
                        <a:t>Comprometimento</a:t>
                      </a:r>
                      <a:r>
                        <a:rPr lang="en-US" dirty="0" smtClean="0">
                          <a:latin typeface="+mj-lt"/>
                        </a:rPr>
                        <a:t> do </a:t>
                      </a:r>
                      <a:r>
                        <a:rPr lang="en-US" dirty="0" err="1" smtClean="0">
                          <a:latin typeface="+mj-lt"/>
                        </a:rPr>
                        <a:t>reto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+mj-lt"/>
                        </a:rPr>
                        <a:t>Ausente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+mj-lt"/>
                        </a:rPr>
                        <a:t>Sempre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62946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j-lt"/>
                        </a:rPr>
                        <a:t>Intensidade</a:t>
                      </a:r>
                      <a:r>
                        <a:rPr lang="en-US" dirty="0" smtClean="0">
                          <a:latin typeface="+mj-lt"/>
                        </a:rPr>
                        <a:t> do </a:t>
                      </a:r>
                      <a:r>
                        <a:rPr lang="en-US" dirty="0" err="1" smtClean="0">
                          <a:latin typeface="+mj-lt"/>
                        </a:rPr>
                        <a:t>comprometimento</a:t>
                      </a:r>
                      <a:r>
                        <a:rPr lang="en-US" dirty="0" smtClean="0">
                          <a:latin typeface="+mj-lt"/>
                        </a:rPr>
                        <a:t> do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</a:rPr>
                        <a:t>reto</a:t>
                      </a:r>
                      <a:endParaRPr lang="en-US" baseline="0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Brando e &lt; </a:t>
                      </a:r>
                      <a:r>
                        <a:rPr lang="en-US" dirty="0" err="1" smtClean="0">
                          <a:latin typeface="+mj-lt"/>
                        </a:rPr>
                        <a:t>cólon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/>
                        <a:buNone/>
                      </a:pPr>
                      <a:r>
                        <a:rPr lang="en-US" dirty="0" smtClean="0">
                          <a:latin typeface="+mj-lt"/>
                        </a:rPr>
                        <a:t>&gt; </a:t>
                      </a:r>
                      <a:r>
                        <a:rPr lang="en-US" dirty="0" err="1" smtClean="0">
                          <a:latin typeface="+mj-lt"/>
                        </a:rPr>
                        <a:t>Cólon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62946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j-lt"/>
                        </a:rPr>
                        <a:t>Comprometimento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</a:rPr>
                        <a:t>ileal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+mj-lt"/>
                        </a:rPr>
                        <a:t>Presente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</a:rPr>
                        <a:t>em</a:t>
                      </a:r>
                      <a:r>
                        <a:rPr lang="en-US" dirty="0" smtClean="0">
                          <a:latin typeface="+mj-lt"/>
                        </a:rPr>
                        <a:t> 30%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+mj-lt"/>
                        </a:rPr>
                        <a:t>Raro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629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+mj-lt"/>
                        </a:rPr>
                        <a:t>Friabilidade</a:t>
                      </a:r>
                      <a:endParaRPr lang="en-US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+mj-lt"/>
                        </a:rPr>
                        <a:t>Incomum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+mj-lt"/>
                        </a:rPr>
                        <a:t>Comum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629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+mj-lt"/>
                        </a:rPr>
                        <a:t>Eritema</a:t>
                      </a:r>
                      <a:endParaRPr lang="en-US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+mj-lt"/>
                        </a:rPr>
                        <a:t>Incomum</a:t>
                      </a:r>
                      <a:endParaRPr lang="en-US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+mj-lt"/>
                        </a:rPr>
                        <a:t>Comum</a:t>
                      </a:r>
                      <a:endParaRPr lang="en-US" dirty="0" smtClean="0">
                        <a:latin typeface="+mj-lt"/>
                      </a:endParaRPr>
                    </a:p>
                  </a:txBody>
                  <a:tcPr/>
                </a:tc>
              </a:tr>
              <a:tr h="3629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+mj-lt"/>
                        </a:rPr>
                        <a:t>Granulação</a:t>
                      </a:r>
                      <a:endParaRPr lang="en-US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+mj-lt"/>
                        </a:rPr>
                        <a:t>Incomum</a:t>
                      </a:r>
                      <a:endParaRPr lang="en-US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+mj-lt"/>
                        </a:rPr>
                        <a:t>Comum</a:t>
                      </a:r>
                      <a:endParaRPr lang="en-US" dirty="0" smtClean="0">
                        <a:latin typeface="+mj-lt"/>
                      </a:endParaRPr>
                    </a:p>
                  </a:txBody>
                  <a:tcPr/>
                </a:tc>
              </a:tr>
              <a:tr h="3629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+mj-lt"/>
                        </a:rPr>
                        <a:t>Padrão</a:t>
                      </a:r>
                      <a:r>
                        <a:rPr lang="en-US" dirty="0" smtClean="0">
                          <a:latin typeface="+mj-lt"/>
                        </a:rPr>
                        <a:t> vascular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Normal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Irregular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629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+mj-lt"/>
                        </a:rPr>
                        <a:t>Ulcerações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</a:rPr>
                        <a:t>rasas</a:t>
                      </a:r>
                      <a:endParaRPr lang="en-US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&gt; 1 cm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&lt; 1cm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629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+mj-lt"/>
                        </a:rPr>
                        <a:t>Úlceras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</a:rPr>
                        <a:t>aftóides</a:t>
                      </a:r>
                      <a:endParaRPr lang="en-US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+mj-lt"/>
                        </a:rPr>
                        <a:t>Comum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+mj-lt"/>
                        </a:rPr>
                        <a:t>Ausente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629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+mj-lt"/>
                        </a:rPr>
                        <a:t>Úlceras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</a:rPr>
                        <a:t>lineares</a:t>
                      </a:r>
                      <a:endParaRPr lang="en-US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+mj-lt"/>
                        </a:rPr>
                        <a:t>Comum</a:t>
                      </a:r>
                      <a:endParaRPr lang="en-US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+mj-lt"/>
                        </a:rPr>
                        <a:t>Ausente</a:t>
                      </a:r>
                      <a:endParaRPr lang="en-US" dirty="0" smtClean="0">
                        <a:latin typeface="+mj-lt"/>
                      </a:endParaRPr>
                    </a:p>
                  </a:txBody>
                  <a:tcPr/>
                </a:tc>
              </a:tr>
              <a:tr h="3629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+mj-lt"/>
                        </a:rPr>
                        <a:t>Aspecto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</a:rPr>
                        <a:t>calcetado</a:t>
                      </a:r>
                      <a:endParaRPr lang="en-US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+mj-lt"/>
                        </a:rPr>
                        <a:t>Comum</a:t>
                      </a:r>
                      <a:endParaRPr lang="en-US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+mj-lt"/>
                        </a:rPr>
                        <a:t>Ausente</a:t>
                      </a:r>
                      <a:endParaRPr lang="en-US" dirty="0" smtClean="0">
                        <a:latin typeface="+mj-lt"/>
                      </a:endParaRPr>
                    </a:p>
                  </a:txBody>
                  <a:tcPr/>
                </a:tc>
              </a:tr>
              <a:tr h="3629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+mj-lt"/>
                        </a:rPr>
                        <a:t>Pseudopólipos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+mj-lt"/>
                        </a:rPr>
                        <a:t>Comum</a:t>
                      </a:r>
                      <a:endParaRPr lang="en-US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+mj-lt"/>
                        </a:rPr>
                        <a:t>Comum</a:t>
                      </a:r>
                      <a:endParaRPr lang="en-US" dirty="0" smtClean="0">
                        <a:latin typeface="+mj-lt"/>
                      </a:endParaRPr>
                    </a:p>
                  </a:txBody>
                  <a:tcPr/>
                </a:tc>
              </a:tr>
              <a:tr h="3629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Pontes </a:t>
                      </a:r>
                      <a:r>
                        <a:rPr lang="en-US" dirty="0" err="1" smtClean="0">
                          <a:latin typeface="+mj-lt"/>
                        </a:rPr>
                        <a:t>mucosas</a:t>
                      </a:r>
                      <a:endParaRPr lang="en-US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+mj-lt"/>
                        </a:rPr>
                        <a:t>Ocasional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+mj-lt"/>
                        </a:rPr>
                        <a:t>Ocasional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381000" y="0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rgbClr val="002060"/>
                </a:solidFill>
                <a:latin typeface="+mj-lt"/>
              </a:rPr>
              <a:t>CRITÉRIOS PARA DIAGNÓSTICO ENDOSCÓPICO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: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0408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SINOPSE ASPECTOS ENDOSCÓPICOS</a:t>
            </a:r>
            <a:endParaRPr lang="pt-BR" sz="3600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</p:nvPr>
        </p:nvGraphicFramePr>
        <p:xfrm>
          <a:off x="838200" y="1371600"/>
          <a:ext cx="6172200" cy="2811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6100"/>
                <a:gridCol w="3086100"/>
              </a:tblGrid>
              <a:tr h="7782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DC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RCUI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/>
                </a:tc>
              </a:tr>
              <a:tr h="666893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+mj-lt"/>
                        </a:rPr>
                        <a:t>Lesões</a:t>
                      </a:r>
                      <a:r>
                        <a:rPr lang="en-US" sz="2000" dirty="0" smtClean="0">
                          <a:latin typeface="+mj-lt"/>
                        </a:rPr>
                        <a:t> </a:t>
                      </a:r>
                      <a:r>
                        <a:rPr lang="en-US" sz="2000" dirty="0" err="1" smtClean="0">
                          <a:latin typeface="+mj-lt"/>
                        </a:rPr>
                        <a:t>em</a:t>
                      </a:r>
                      <a:r>
                        <a:rPr lang="en-US" sz="2000" dirty="0" smtClean="0">
                          <a:latin typeface="+mj-lt"/>
                        </a:rPr>
                        <a:t> </a:t>
                      </a:r>
                      <a:r>
                        <a:rPr lang="en-US" sz="2000" dirty="0" err="1" smtClean="0">
                          <a:latin typeface="+mj-lt"/>
                        </a:rPr>
                        <a:t>salto</a:t>
                      </a:r>
                      <a:r>
                        <a:rPr lang="en-US" sz="2000" dirty="0" smtClean="0">
                          <a:latin typeface="+mj-lt"/>
                        </a:rPr>
                        <a:t>, </a:t>
                      </a:r>
                      <a:r>
                        <a:rPr lang="en-US" sz="2000" dirty="0" err="1" smtClean="0">
                          <a:latin typeface="+mj-lt"/>
                        </a:rPr>
                        <a:t>aspecto</a:t>
                      </a:r>
                      <a:r>
                        <a:rPr lang="en-US" sz="2000" dirty="0" smtClean="0">
                          <a:latin typeface="+mj-lt"/>
                        </a:rPr>
                        <a:t> </a:t>
                      </a:r>
                      <a:r>
                        <a:rPr lang="en-US" sz="2000" dirty="0" err="1" smtClean="0">
                          <a:latin typeface="+mj-lt"/>
                        </a:rPr>
                        <a:t>calcetado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+mj-lt"/>
                        </a:rPr>
                        <a:t>Comprometimento</a:t>
                      </a:r>
                      <a:r>
                        <a:rPr lang="en-US" sz="2000" dirty="0" smtClean="0">
                          <a:latin typeface="+mj-lt"/>
                        </a:rPr>
                        <a:t> </a:t>
                      </a:r>
                      <a:r>
                        <a:rPr lang="en-US" sz="2000" dirty="0" err="1" smtClean="0">
                          <a:latin typeface="+mj-lt"/>
                        </a:rPr>
                        <a:t>contínuo</a:t>
                      </a:r>
                      <a:r>
                        <a:rPr lang="en-US" sz="2000" dirty="0" smtClean="0">
                          <a:latin typeface="+mj-lt"/>
                        </a:rPr>
                        <a:t> </a:t>
                      </a:r>
                      <a:r>
                        <a:rPr lang="en-US" sz="2000" dirty="0" err="1" smtClean="0">
                          <a:latin typeface="+mj-lt"/>
                        </a:rPr>
                        <a:t>da</a:t>
                      </a:r>
                      <a:r>
                        <a:rPr lang="en-US" sz="2000" dirty="0" smtClean="0">
                          <a:latin typeface="+mj-lt"/>
                        </a:rPr>
                        <a:t> mucosa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</a:tr>
              <a:tr h="63121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+mj-lt"/>
                        </a:rPr>
                        <a:t>Reto</a:t>
                      </a:r>
                      <a:r>
                        <a:rPr lang="en-US" sz="2000" dirty="0" smtClean="0">
                          <a:latin typeface="+mj-lt"/>
                        </a:rPr>
                        <a:t> </a:t>
                      </a:r>
                      <a:r>
                        <a:rPr lang="en-US" sz="2000" dirty="0" err="1" smtClean="0">
                          <a:latin typeface="+mj-lt"/>
                        </a:rPr>
                        <a:t>livre</a:t>
                      </a:r>
                      <a:r>
                        <a:rPr lang="en-US" sz="2000" dirty="0" smtClean="0">
                          <a:latin typeface="+mj-lt"/>
                        </a:rPr>
                        <a:t> (90%)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+mj-lt"/>
                        </a:rPr>
                        <a:t>Reto</a:t>
                      </a:r>
                      <a:r>
                        <a:rPr lang="en-US" sz="2000" dirty="0" smtClean="0">
                          <a:latin typeface="+mj-lt"/>
                        </a:rPr>
                        <a:t> </a:t>
                      </a:r>
                      <a:r>
                        <a:rPr lang="en-US" sz="2000" dirty="0" err="1" smtClean="0">
                          <a:latin typeface="+mj-lt"/>
                        </a:rPr>
                        <a:t>comprometido</a:t>
                      </a:r>
                      <a:r>
                        <a:rPr lang="en-US" sz="2000" dirty="0" smtClean="0">
                          <a:latin typeface="+mj-lt"/>
                        </a:rPr>
                        <a:t> (95%)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</a:tr>
              <a:tr h="666893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j-lt"/>
                        </a:rPr>
                        <a:t>Úlceras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</a:rPr>
                        <a:t>lineares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+mj-lt"/>
                        </a:rPr>
                        <a:t>Distorção</a:t>
                      </a:r>
                      <a:r>
                        <a:rPr lang="en-US" sz="2000" dirty="0" smtClean="0">
                          <a:latin typeface="+mj-lt"/>
                        </a:rPr>
                        <a:t> do </a:t>
                      </a:r>
                      <a:r>
                        <a:rPr lang="en-US" sz="2000" dirty="0" err="1" smtClean="0">
                          <a:latin typeface="+mj-lt"/>
                        </a:rPr>
                        <a:t>padrão</a:t>
                      </a:r>
                      <a:r>
                        <a:rPr lang="en-US" sz="2000" dirty="0" smtClean="0">
                          <a:latin typeface="+mj-lt"/>
                        </a:rPr>
                        <a:t> vascular </a:t>
                      </a:r>
                      <a:r>
                        <a:rPr lang="en-US" sz="2000" dirty="0" err="1" smtClean="0">
                          <a:latin typeface="+mj-lt"/>
                        </a:rPr>
                        <a:t>da</a:t>
                      </a:r>
                      <a:r>
                        <a:rPr lang="en-US" sz="2000" dirty="0" smtClean="0">
                          <a:latin typeface="+mj-lt"/>
                        </a:rPr>
                        <a:t> </a:t>
                      </a:r>
                      <a:r>
                        <a:rPr lang="en-US" sz="2000" dirty="0" err="1" smtClean="0">
                          <a:latin typeface="+mj-lt"/>
                        </a:rPr>
                        <a:t>submucosa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ço Reservado para Conteúdo 6"/>
          <p:cNvSpPr txBox="1">
            <a:spLocks/>
          </p:cNvSpPr>
          <p:nvPr/>
        </p:nvSpPr>
        <p:spPr>
          <a:xfrm>
            <a:off x="2209800" y="4419600"/>
            <a:ext cx="3733800" cy="2362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pt-B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Delgado isolado: 30-40%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pt-BR" sz="2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pt-B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Delgado + cólon: 40-50%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pt-BR" sz="2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pt-B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Cólon isolado: 15-25%</a:t>
            </a:r>
            <a:endParaRPr kumimoji="0" lang="pt-BR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DC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00200"/>
            <a:ext cx="8229600" cy="2269687"/>
          </a:xfrm>
        </p:spPr>
      </p:pic>
      <p:pic>
        <p:nvPicPr>
          <p:cNvPr id="6" name="Espaço Reservado para Conteúdo 5" descr="DC2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06400" y="4267200"/>
            <a:ext cx="8737600" cy="238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DC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8271" y="381001"/>
            <a:ext cx="5955855" cy="2971800"/>
          </a:xfrm>
        </p:spPr>
      </p:pic>
      <p:pic>
        <p:nvPicPr>
          <p:cNvPr id="6" name="Espaço Reservado para Conteúdo 5" descr="DC4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867400" y="3810000"/>
            <a:ext cx="2873375" cy="2871787"/>
          </a:xfrm>
        </p:spPr>
      </p:pic>
      <p:pic>
        <p:nvPicPr>
          <p:cNvPr id="9" name="Imagem 8" descr="DC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886200"/>
            <a:ext cx="5519418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0408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HISTOPATOLOGIA NAS DII:</a:t>
            </a:r>
            <a:endParaRPr lang="en-US" sz="36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304800" y="1935162"/>
          <a:ext cx="8458200" cy="271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8200"/>
              </a:tblGrid>
              <a:tr h="5366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ORIENTAÇÕES</a:t>
                      </a:r>
                      <a:r>
                        <a:rPr lang="en-US" sz="2400" baseline="0" dirty="0" smtClean="0">
                          <a:latin typeface="+mj-lt"/>
                        </a:rPr>
                        <a:t> DAS BIÓPSIAS EM DC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</a:tr>
              <a:tr h="435279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j-lt"/>
                        </a:rPr>
                        <a:t>Colher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</a:rPr>
                        <a:t>sempre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</a:rPr>
                        <a:t>número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</a:rPr>
                        <a:t>satisfatório</a:t>
                      </a:r>
                      <a:r>
                        <a:rPr lang="en-US" dirty="0" smtClean="0">
                          <a:latin typeface="+mj-lt"/>
                        </a:rPr>
                        <a:t> de </a:t>
                      </a:r>
                      <a:r>
                        <a:rPr lang="en-US" dirty="0" err="1" smtClean="0">
                          <a:latin typeface="+mj-lt"/>
                        </a:rPr>
                        <a:t>espécimes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435279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j-lt"/>
                        </a:rPr>
                        <a:t>Biópsias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</a:rPr>
                        <a:t>sempre</a:t>
                      </a:r>
                      <a:r>
                        <a:rPr lang="en-US" baseline="0" dirty="0" smtClean="0">
                          <a:latin typeface="+mj-lt"/>
                        </a:rPr>
                        <a:t> de </a:t>
                      </a:r>
                      <a:r>
                        <a:rPr lang="en-US" baseline="0" dirty="0" err="1" smtClean="0">
                          <a:latin typeface="+mj-lt"/>
                        </a:rPr>
                        <a:t>úlceras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</a:rPr>
                        <a:t>aftóides</a:t>
                      </a:r>
                      <a:r>
                        <a:rPr lang="en-US" baseline="0" dirty="0" smtClean="0">
                          <a:latin typeface="+mj-lt"/>
                        </a:rPr>
                        <a:t> (</a:t>
                      </a:r>
                      <a:r>
                        <a:rPr lang="en-US" i="1" baseline="0" dirty="0" smtClean="0">
                          <a:latin typeface="+mj-lt"/>
                        </a:rPr>
                        <a:t>in </a:t>
                      </a:r>
                      <a:r>
                        <a:rPr lang="en-US" i="1" baseline="0" dirty="0" err="1" smtClean="0">
                          <a:latin typeface="+mj-lt"/>
                        </a:rPr>
                        <a:t>totum</a:t>
                      </a:r>
                      <a:r>
                        <a:rPr lang="en-US" baseline="0" dirty="0" smtClean="0">
                          <a:latin typeface="+mj-lt"/>
                        </a:rPr>
                        <a:t>)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435279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j-lt"/>
                        </a:rPr>
                        <a:t>Biópsias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</a:rPr>
                        <a:t>da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</a:rPr>
                        <a:t>borda</a:t>
                      </a:r>
                      <a:r>
                        <a:rPr lang="en-US" baseline="0" dirty="0" smtClean="0">
                          <a:latin typeface="+mj-lt"/>
                        </a:rPr>
                        <a:t> das </a:t>
                      </a:r>
                      <a:r>
                        <a:rPr lang="en-US" baseline="0" dirty="0" err="1" smtClean="0">
                          <a:latin typeface="+mj-lt"/>
                        </a:rPr>
                        <a:t>úlceras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</a:rPr>
                        <a:t>maiores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435279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j-lt"/>
                        </a:rPr>
                        <a:t>Biópsias</a:t>
                      </a:r>
                      <a:r>
                        <a:rPr lang="en-US" dirty="0" smtClean="0">
                          <a:latin typeface="+mj-lt"/>
                        </a:rPr>
                        <a:t> de </a:t>
                      </a:r>
                      <a:r>
                        <a:rPr lang="en-US" dirty="0" err="1" smtClean="0">
                          <a:latin typeface="+mj-lt"/>
                        </a:rPr>
                        <a:t>outras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</a:rPr>
                        <a:t>lesões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</a:rPr>
                        <a:t>suspeitas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435279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j-lt"/>
                        </a:rPr>
                        <a:t>Biópsias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</a:rPr>
                        <a:t>sempre</a:t>
                      </a:r>
                      <a:r>
                        <a:rPr lang="en-US" baseline="0" dirty="0" smtClean="0">
                          <a:latin typeface="+mj-lt"/>
                        </a:rPr>
                        <a:t> de </a:t>
                      </a:r>
                      <a:r>
                        <a:rPr lang="en-US" baseline="0" dirty="0" err="1" smtClean="0">
                          <a:latin typeface="+mj-lt"/>
                        </a:rPr>
                        <a:t>íleo</a:t>
                      </a:r>
                      <a:r>
                        <a:rPr lang="en-US" baseline="0" dirty="0" smtClean="0">
                          <a:latin typeface="+mj-lt"/>
                        </a:rPr>
                        <a:t> terminal, </a:t>
                      </a:r>
                      <a:r>
                        <a:rPr lang="en-US" baseline="0" dirty="0" err="1" smtClean="0">
                          <a:latin typeface="+mj-lt"/>
                        </a:rPr>
                        <a:t>mesmo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</a:rPr>
                        <a:t>endoscopicamente</a:t>
                      </a:r>
                      <a:r>
                        <a:rPr lang="en-US" baseline="0" dirty="0" smtClean="0">
                          <a:latin typeface="+mj-lt"/>
                        </a:rPr>
                        <a:t> normal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1143000" y="5181600"/>
            <a:ext cx="670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latin typeface="+mj-lt"/>
                <a:cs typeface="Times New Roman" pitchFamily="18" charset="0"/>
              </a:rPr>
              <a:t>Se não houver alterações endoscópicas, e o exame indicado para investigação de </a:t>
            </a:r>
            <a:r>
              <a:rPr lang="pt-BR" b="1" dirty="0" err="1" smtClean="0">
                <a:latin typeface="+mj-lt"/>
                <a:cs typeface="Times New Roman" pitchFamily="18" charset="0"/>
              </a:rPr>
              <a:t>diarréia</a:t>
            </a:r>
            <a:r>
              <a:rPr lang="pt-BR" b="1" dirty="0" smtClean="0">
                <a:latin typeface="+mj-lt"/>
                <a:cs typeface="Times New Roman" pitchFamily="18" charset="0"/>
              </a:rPr>
              <a:t>, realizar biópsias aleatórias em todos segmentos</a:t>
            </a:r>
            <a:r>
              <a:rPr lang="pt-BR" b="1" dirty="0" smtClean="0">
                <a:latin typeface="+mj-lt"/>
                <a:cs typeface="Times New Roman" pitchFamily="18" charset="0"/>
                <a:sym typeface="Wingdings" pitchFamily="2" charset="2"/>
              </a:rPr>
              <a:t></a:t>
            </a:r>
            <a:r>
              <a:rPr lang="pt-BR" b="1" dirty="0" err="1" smtClean="0">
                <a:latin typeface="+mj-lt"/>
                <a:cs typeface="Times New Roman" pitchFamily="18" charset="0"/>
                <a:sym typeface="Wingdings" pitchFamily="2" charset="2"/>
              </a:rPr>
              <a:t>infectoparasitária</a:t>
            </a:r>
            <a:r>
              <a:rPr lang="pt-BR" b="1" dirty="0" smtClean="0">
                <a:latin typeface="+mj-lt"/>
                <a:cs typeface="Times New Roman" pitchFamily="18" charset="0"/>
                <a:sym typeface="Wingdings" pitchFamily="2" charset="2"/>
              </a:rPr>
              <a:t>, colite </a:t>
            </a:r>
            <a:r>
              <a:rPr lang="pt-BR" b="1" dirty="0" err="1" smtClean="0">
                <a:latin typeface="+mj-lt"/>
                <a:cs typeface="Times New Roman" pitchFamily="18" charset="0"/>
                <a:sym typeface="Wingdings" pitchFamily="2" charset="2"/>
              </a:rPr>
              <a:t>microcítica</a:t>
            </a:r>
            <a:r>
              <a:rPr lang="pt-BR" b="1" dirty="0" smtClean="0">
                <a:latin typeface="+mj-lt"/>
                <a:cs typeface="Times New Roman" pitchFamily="18" charset="0"/>
                <a:sym typeface="Wingdings" pitchFamily="2" charset="2"/>
              </a:rPr>
              <a:t> ou colágena</a:t>
            </a:r>
            <a:r>
              <a:rPr lang="pt-BR" b="1" dirty="0" smtClean="0">
                <a:latin typeface="+mj-lt"/>
              </a:rPr>
              <a:t> </a:t>
            </a:r>
          </a:p>
        </p:txBody>
      </p:sp>
      <p:sp>
        <p:nvSpPr>
          <p:cNvPr id="7" name="Retângulo 6"/>
          <p:cNvSpPr/>
          <p:nvPr/>
        </p:nvSpPr>
        <p:spPr>
          <a:xfrm>
            <a:off x="1143000" y="5181600"/>
            <a:ext cx="67056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001000" cy="62788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HISTOPATOLOGIA NAS DII:</a:t>
            </a:r>
            <a:endParaRPr lang="en-US" sz="36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304800" y="1828800"/>
          <a:ext cx="8382000" cy="4354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970"/>
                <a:gridCol w="2836015"/>
                <a:gridCol w="2836015"/>
              </a:tblGrid>
              <a:tr h="58543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ASPECTO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DC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RCUI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</a:tr>
              <a:tr h="819615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+mj-lt"/>
                        </a:rPr>
                        <a:t>Distribuição</a:t>
                      </a:r>
                      <a:r>
                        <a:rPr lang="en-US" sz="2000" b="1" dirty="0" smtClean="0"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latin typeface="+mj-lt"/>
                        </a:rPr>
                        <a:t>da</a:t>
                      </a:r>
                      <a:r>
                        <a:rPr lang="en-US" sz="2000" b="1" dirty="0" smtClean="0"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latin typeface="+mj-lt"/>
                        </a:rPr>
                        <a:t>inflamação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+mj-lt"/>
                        </a:rPr>
                        <a:t>Multifocal, </a:t>
                      </a:r>
                      <a:r>
                        <a:rPr lang="en-US" sz="2000" b="1" dirty="0" err="1" smtClean="0">
                          <a:latin typeface="+mj-lt"/>
                        </a:rPr>
                        <a:t>transmural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+mj-lt"/>
                        </a:rPr>
                        <a:t>Difuso</a:t>
                      </a:r>
                      <a:r>
                        <a:rPr lang="en-US" sz="2000" b="1" dirty="0" smtClean="0">
                          <a:latin typeface="+mj-lt"/>
                        </a:rPr>
                        <a:t>, </a:t>
                      </a:r>
                      <a:r>
                        <a:rPr lang="en-US" sz="2000" b="1" dirty="0" err="1" smtClean="0">
                          <a:latin typeface="+mj-lt"/>
                        </a:rPr>
                        <a:t>mucoso</a:t>
                      </a:r>
                      <a:r>
                        <a:rPr lang="en-US" sz="2000" b="1" dirty="0" smtClean="0">
                          <a:latin typeface="+mj-lt"/>
                        </a:rPr>
                        <a:t> e </a:t>
                      </a:r>
                      <a:r>
                        <a:rPr lang="en-US" sz="2000" b="1" dirty="0" err="1" smtClean="0">
                          <a:latin typeface="+mj-lt"/>
                        </a:rPr>
                        <a:t>submucoso</a:t>
                      </a:r>
                      <a:r>
                        <a:rPr lang="en-US" sz="2000" b="1" dirty="0" smtClean="0">
                          <a:latin typeface="+mj-lt"/>
                        </a:rPr>
                        <a:t>, </a:t>
                      </a:r>
                      <a:r>
                        <a:rPr lang="en-US" sz="2000" b="1" dirty="0" err="1" smtClean="0">
                          <a:latin typeface="+mj-lt"/>
                        </a:rPr>
                        <a:t>transmural</a:t>
                      </a:r>
                      <a:r>
                        <a:rPr lang="en-US" sz="2000" b="1" dirty="0" smtClean="0">
                          <a:latin typeface="+mj-lt"/>
                        </a:rPr>
                        <a:t> no </a:t>
                      </a:r>
                      <a:r>
                        <a:rPr lang="en-US" sz="2000" b="1" dirty="0" err="1" smtClean="0">
                          <a:latin typeface="+mj-lt"/>
                        </a:rPr>
                        <a:t>megacólon</a:t>
                      </a:r>
                      <a:r>
                        <a:rPr lang="en-US" sz="2000" b="1" dirty="0" smtClean="0"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latin typeface="+mj-lt"/>
                        </a:rPr>
                        <a:t>tóxico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/>
                </a:tc>
              </a:tr>
              <a:tr h="468351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+mj-lt"/>
                        </a:rPr>
                        <a:t>Distorção</a:t>
                      </a:r>
                      <a:r>
                        <a:rPr lang="en-US" sz="2000" b="1" dirty="0" smtClean="0">
                          <a:latin typeface="+mj-lt"/>
                        </a:rPr>
                        <a:t> de </a:t>
                      </a:r>
                      <a:r>
                        <a:rPr lang="en-US" sz="2000" b="1" dirty="0" err="1" smtClean="0">
                          <a:latin typeface="+mj-lt"/>
                        </a:rPr>
                        <a:t>criptas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+mj-lt"/>
                        </a:rPr>
                        <a:t>Mínima</a:t>
                      </a:r>
                      <a:r>
                        <a:rPr lang="en-US" sz="2000" b="1" dirty="0" smtClean="0">
                          <a:latin typeface="+mj-lt"/>
                        </a:rPr>
                        <a:t> 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+mj-lt"/>
                        </a:rPr>
                        <a:t>Acentuada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/>
                </a:tc>
              </a:tr>
              <a:tr h="75977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+mj-lt"/>
                        </a:rPr>
                        <a:t>Metaplasia</a:t>
                      </a:r>
                      <a:r>
                        <a:rPr lang="en-US" sz="2000" dirty="0" smtClean="0">
                          <a:latin typeface="+mj-lt"/>
                        </a:rPr>
                        <a:t> de </a:t>
                      </a:r>
                      <a:r>
                        <a:rPr lang="en-US" sz="2000" dirty="0" err="1" smtClean="0">
                          <a:latin typeface="+mj-lt"/>
                        </a:rPr>
                        <a:t>células</a:t>
                      </a:r>
                      <a:r>
                        <a:rPr lang="en-US" sz="2000" dirty="0" smtClean="0">
                          <a:latin typeface="+mj-lt"/>
                        </a:rPr>
                        <a:t> de </a:t>
                      </a:r>
                      <a:r>
                        <a:rPr lang="en-US" sz="2000" dirty="0" err="1" smtClean="0">
                          <a:latin typeface="+mj-lt"/>
                        </a:rPr>
                        <a:t>Paneth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+mj-lt"/>
                        </a:rPr>
                        <a:t>Pode</a:t>
                      </a:r>
                      <a:r>
                        <a:rPr lang="en-US" sz="2000" dirty="0" smtClean="0">
                          <a:latin typeface="+mj-lt"/>
                        </a:rPr>
                        <a:t> </a:t>
                      </a:r>
                      <a:r>
                        <a:rPr lang="en-US" sz="2000" dirty="0" err="1" smtClean="0">
                          <a:latin typeface="+mj-lt"/>
                        </a:rPr>
                        <a:t>ocorrer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+mj-lt"/>
                        </a:rPr>
                        <a:t>Comum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</a:tr>
              <a:tr h="549755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+mj-lt"/>
                        </a:rPr>
                        <a:t>Mucina</a:t>
                      </a:r>
                      <a:r>
                        <a:rPr lang="en-US" sz="2000" dirty="0" smtClean="0">
                          <a:latin typeface="+mj-lt"/>
                        </a:rPr>
                        <a:t> </a:t>
                      </a:r>
                      <a:r>
                        <a:rPr lang="en-US" sz="2000" dirty="0" err="1" smtClean="0">
                          <a:latin typeface="+mj-lt"/>
                        </a:rPr>
                        <a:t>citoplasmática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+mj-lt"/>
                        </a:rPr>
                        <a:t>Discretamente</a:t>
                      </a:r>
                      <a:r>
                        <a:rPr lang="en-US" sz="2000" dirty="0" smtClean="0">
                          <a:latin typeface="+mj-lt"/>
                        </a:rPr>
                        <a:t> </a:t>
                      </a:r>
                      <a:r>
                        <a:rPr lang="en-US" sz="2000" dirty="0" err="1" smtClean="0">
                          <a:latin typeface="+mj-lt"/>
                        </a:rPr>
                        <a:t>reduzida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+mj-lt"/>
                        </a:rPr>
                        <a:t>Depletada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</a:tr>
              <a:tr h="517045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+mj-lt"/>
                        </a:rPr>
                        <a:t>Telangectasia</a:t>
                      </a:r>
                      <a:r>
                        <a:rPr lang="en-US" sz="2000" dirty="0" smtClean="0">
                          <a:latin typeface="+mj-lt"/>
                        </a:rPr>
                        <a:t> vascular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+mj-lt"/>
                        </a:rPr>
                        <a:t>Ocasional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+mj-lt"/>
                        </a:rPr>
                        <a:t>Proeminente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</a:tr>
              <a:tr h="46835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Edema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+mj-lt"/>
                        </a:rPr>
                        <a:t>Acentuado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+mj-lt"/>
                        </a:rPr>
                        <a:t>Mínimo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001000" cy="62788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HISTOPATOLOGIA NA DII:</a:t>
            </a:r>
            <a:endParaRPr lang="en-US" sz="36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304800" y="1676401"/>
          <a:ext cx="853440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9242"/>
                <a:gridCol w="2887579"/>
                <a:gridCol w="2887579"/>
              </a:tblGrid>
              <a:tr h="448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ASPECTO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DC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RCUI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</a:tr>
              <a:tr h="1523999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+mj-lt"/>
                        </a:rPr>
                        <a:t>Hiperplasia</a:t>
                      </a:r>
                      <a:r>
                        <a:rPr lang="en-US" sz="2000" b="1" dirty="0" smtClean="0"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latin typeface="+mj-lt"/>
                        </a:rPr>
                        <a:t>linfóide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+mj-lt"/>
                        </a:rPr>
                        <a:t>Comum</a:t>
                      </a:r>
                      <a:r>
                        <a:rPr lang="en-US" sz="2000" b="1" dirty="0" smtClean="0">
                          <a:latin typeface="+mj-lt"/>
                        </a:rPr>
                        <a:t>, </a:t>
                      </a:r>
                      <a:r>
                        <a:rPr lang="en-US" sz="2000" b="1" dirty="0" err="1" smtClean="0">
                          <a:latin typeface="+mj-lt"/>
                        </a:rPr>
                        <a:t>separada</a:t>
                      </a:r>
                      <a:r>
                        <a:rPr lang="en-US" sz="2000" b="1" dirty="0" smtClean="0"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latin typeface="+mj-lt"/>
                        </a:rPr>
                        <a:t>da</a:t>
                      </a:r>
                      <a:r>
                        <a:rPr lang="en-US" sz="2000" b="1" dirty="0" smtClean="0">
                          <a:latin typeface="+mj-lt"/>
                        </a:rPr>
                        <a:t> muscular </a:t>
                      </a:r>
                      <a:r>
                        <a:rPr lang="en-US" sz="2000" b="1" dirty="0" err="1" smtClean="0">
                          <a:latin typeface="+mj-lt"/>
                        </a:rPr>
                        <a:t>da</a:t>
                      </a:r>
                      <a:r>
                        <a:rPr lang="en-US" sz="2000" b="1" dirty="0" smtClean="0">
                          <a:latin typeface="+mj-lt"/>
                        </a:rPr>
                        <a:t> mucosa, </a:t>
                      </a:r>
                      <a:r>
                        <a:rPr lang="en-US" sz="2000" b="1" dirty="0" err="1" smtClean="0">
                          <a:latin typeface="+mj-lt"/>
                        </a:rPr>
                        <a:t>transmural</a:t>
                      </a:r>
                      <a:r>
                        <a:rPr lang="en-US" sz="2000" b="1" dirty="0" smtClean="0">
                          <a:latin typeface="+mj-lt"/>
                        </a:rPr>
                        <a:t> e </a:t>
                      </a:r>
                      <a:r>
                        <a:rPr lang="en-US" sz="2000" b="1" dirty="0" err="1" smtClean="0">
                          <a:latin typeface="+mj-lt"/>
                        </a:rPr>
                        <a:t>tecidos</a:t>
                      </a:r>
                      <a:r>
                        <a:rPr lang="en-US" sz="2000" b="1" dirty="0" smtClean="0"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latin typeface="+mj-lt"/>
                        </a:rPr>
                        <a:t>pericólicos</a:t>
                      </a:r>
                      <a:r>
                        <a:rPr lang="en-US" sz="2000" b="1" dirty="0" smtClean="0">
                          <a:latin typeface="+mj-lt"/>
                        </a:rPr>
                        <a:t>, </a:t>
                      </a:r>
                      <a:r>
                        <a:rPr lang="en-US" sz="2000" b="1" dirty="0" err="1" smtClean="0">
                          <a:latin typeface="+mj-lt"/>
                        </a:rPr>
                        <a:t>associada</a:t>
                      </a:r>
                      <a:r>
                        <a:rPr lang="en-US" sz="2000" b="1" dirty="0" smtClean="0">
                          <a:latin typeface="+mj-lt"/>
                        </a:rPr>
                        <a:t> a edema </a:t>
                      </a:r>
                      <a:r>
                        <a:rPr lang="en-US" sz="2000" b="1" dirty="0" err="1" smtClean="0">
                          <a:latin typeface="+mj-lt"/>
                        </a:rPr>
                        <a:t>submucoso</a:t>
                      </a:r>
                      <a:r>
                        <a:rPr lang="en-US" sz="2000" b="1" baseline="0" dirty="0" smtClean="0">
                          <a:latin typeface="+mj-lt"/>
                        </a:rPr>
                        <a:t> e </a:t>
                      </a:r>
                      <a:r>
                        <a:rPr lang="en-US" sz="2000" b="1" baseline="0" dirty="0" err="1" smtClean="0">
                          <a:latin typeface="+mj-lt"/>
                        </a:rPr>
                        <a:t>fibrose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+mj-lt"/>
                        </a:rPr>
                        <a:t>Rara</a:t>
                      </a:r>
                      <a:r>
                        <a:rPr lang="en-US" sz="2000" b="1" dirty="0" smtClean="0">
                          <a:latin typeface="+mj-lt"/>
                        </a:rPr>
                        <a:t>, mucosa e </a:t>
                      </a:r>
                      <a:r>
                        <a:rPr lang="en-US" sz="2000" b="1" dirty="0" err="1" smtClean="0">
                          <a:latin typeface="+mj-lt"/>
                        </a:rPr>
                        <a:t>submucosa</a:t>
                      </a:r>
                      <a:r>
                        <a:rPr lang="en-US" sz="2000" b="1" dirty="0" smtClean="0">
                          <a:latin typeface="+mj-lt"/>
                        </a:rPr>
                        <a:t>, </a:t>
                      </a:r>
                      <a:r>
                        <a:rPr lang="en-US" sz="2000" b="1" dirty="0" err="1" smtClean="0">
                          <a:latin typeface="+mj-lt"/>
                        </a:rPr>
                        <a:t>não</a:t>
                      </a:r>
                      <a:r>
                        <a:rPr lang="en-US" sz="2000" b="1" dirty="0" smtClean="0"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latin typeface="+mj-lt"/>
                        </a:rPr>
                        <a:t>associadas</a:t>
                      </a:r>
                      <a:r>
                        <a:rPr lang="en-US" sz="2000" b="1" dirty="0" smtClean="0">
                          <a:latin typeface="+mj-lt"/>
                        </a:rPr>
                        <a:t> a edema e </a:t>
                      </a:r>
                      <a:r>
                        <a:rPr lang="en-US" sz="2000" b="1" dirty="0" err="1" smtClean="0">
                          <a:latin typeface="+mj-lt"/>
                        </a:rPr>
                        <a:t>fibrose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/>
                </a:tc>
              </a:tr>
              <a:tr h="6280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+mj-lt"/>
                        </a:rPr>
                        <a:t>Abscesso</a:t>
                      </a:r>
                      <a:r>
                        <a:rPr lang="en-US" sz="2000" b="1" dirty="0" smtClean="0">
                          <a:latin typeface="+mj-lt"/>
                        </a:rPr>
                        <a:t> de </a:t>
                      </a:r>
                      <a:r>
                        <a:rPr lang="en-US" sz="2000" b="1" dirty="0" err="1" smtClean="0">
                          <a:latin typeface="+mj-lt"/>
                        </a:rPr>
                        <a:t>criptas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+mj-lt"/>
                        </a:rPr>
                        <a:t>Presente</a:t>
                      </a:r>
                      <a:r>
                        <a:rPr lang="en-US" sz="2000" b="1" dirty="0" smtClean="0">
                          <a:latin typeface="+mj-lt"/>
                        </a:rPr>
                        <a:t>, </a:t>
                      </a:r>
                      <a:r>
                        <a:rPr lang="en-US" sz="2000" b="1" dirty="0" err="1" smtClean="0">
                          <a:latin typeface="+mj-lt"/>
                        </a:rPr>
                        <a:t>em</a:t>
                      </a:r>
                      <a:r>
                        <a:rPr lang="en-US" sz="2000" b="1" dirty="0" smtClean="0"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latin typeface="+mj-lt"/>
                        </a:rPr>
                        <a:t>pequeno</a:t>
                      </a:r>
                      <a:r>
                        <a:rPr lang="en-US" sz="2000" b="1" dirty="0" smtClean="0"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latin typeface="+mj-lt"/>
                        </a:rPr>
                        <a:t>número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+mj-lt"/>
                        </a:rPr>
                        <a:t>Comum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/>
                </a:tc>
              </a:tr>
              <a:tr h="35888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+mj-lt"/>
                        </a:rPr>
                        <a:t>Granulomas</a:t>
                      </a:r>
                      <a:r>
                        <a:rPr lang="en-US" sz="2000" b="1" dirty="0" smtClean="0">
                          <a:latin typeface="+mj-lt"/>
                        </a:rPr>
                        <a:t> (</a:t>
                      </a:r>
                      <a:r>
                        <a:rPr lang="en-US" sz="2000" b="1" dirty="0" err="1" smtClean="0">
                          <a:latin typeface="+mj-lt"/>
                        </a:rPr>
                        <a:t>sarcóides</a:t>
                      </a:r>
                      <a:r>
                        <a:rPr lang="en-US" sz="2000" b="1" dirty="0" smtClean="0">
                          <a:latin typeface="+mj-lt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+mj-lt"/>
                        </a:rPr>
                        <a:t>Comuns</a:t>
                      </a:r>
                      <a:endParaRPr lang="en-US" sz="2000" b="1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+mj-lt"/>
                        </a:rPr>
                        <a:t>Ausentes</a:t>
                      </a:r>
                      <a:endParaRPr lang="en-US" sz="2000" b="1" dirty="0" smtClean="0">
                        <a:latin typeface="+mj-lt"/>
                      </a:endParaRPr>
                    </a:p>
                  </a:txBody>
                  <a:tcPr/>
                </a:tc>
              </a:tr>
              <a:tr h="373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Úlceras</a:t>
                      </a: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1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aftóides</a:t>
                      </a:r>
                      <a:endParaRPr kumimoji="0" lang="en-US" sz="2000" b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Comuns</a:t>
                      </a:r>
                      <a:endParaRPr kumimoji="0" lang="en-US" sz="2000" b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+mj-lt"/>
                        </a:rPr>
                        <a:t>Raras</a:t>
                      </a:r>
                      <a:endParaRPr lang="en-US" sz="2000" b="1" dirty="0" smtClean="0">
                        <a:latin typeface="+mj-lt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Fissuras</a:t>
                      </a:r>
                      <a:endParaRPr kumimoji="0" lang="en-US" sz="2000" b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Comuns</a:t>
                      </a:r>
                      <a:endParaRPr kumimoji="0" lang="en-US" sz="2000" b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+mj-lt"/>
                        </a:rPr>
                        <a:t>Ausentes</a:t>
                      </a:r>
                      <a:endParaRPr lang="en-US" sz="2000" b="1" dirty="0" smtClean="0">
                        <a:latin typeface="+mj-lt"/>
                      </a:endParaRP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Submucosa</a:t>
                      </a:r>
                      <a:endParaRPr kumimoji="0" lang="en-US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Normal, </a:t>
                      </a:r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inflamada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ou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com </a:t>
                      </a:r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espessura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reduzida</a:t>
                      </a:r>
                      <a:endParaRPr kumimoji="0" lang="en-US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Normal</a:t>
                      </a:r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ou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com </a:t>
                      </a:r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espessura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reduzida</a:t>
                      </a:r>
                      <a:endParaRPr kumimoji="0" lang="en-US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001000" cy="62788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HISTOPATOLOGIA NA DII:</a:t>
            </a:r>
            <a:endParaRPr lang="en-US" sz="36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382000" cy="501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7282"/>
                <a:gridCol w="2687359"/>
                <a:gridCol w="2687359"/>
              </a:tblGrid>
              <a:tr h="3413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ASPECTO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DC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RCUI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</a:tr>
              <a:tr h="1219200">
                <a:tc>
                  <a:txBody>
                    <a:bodyPr/>
                    <a:lstStyle/>
                    <a:p>
                      <a:r>
                        <a:rPr lang="en-US" sz="1900" b="1" dirty="0" err="1" smtClean="0">
                          <a:latin typeface="+mj-lt"/>
                        </a:rPr>
                        <a:t>Agregados</a:t>
                      </a:r>
                      <a:r>
                        <a:rPr lang="en-US" sz="1900" b="1" dirty="0" smtClean="0">
                          <a:latin typeface="+mj-lt"/>
                        </a:rPr>
                        <a:t> </a:t>
                      </a:r>
                      <a:r>
                        <a:rPr lang="en-US" sz="1900" b="1" dirty="0" err="1" smtClean="0">
                          <a:latin typeface="+mj-lt"/>
                        </a:rPr>
                        <a:t>linfóides</a:t>
                      </a:r>
                      <a:r>
                        <a:rPr lang="en-US" sz="1900" b="1" dirty="0" smtClean="0">
                          <a:latin typeface="+mj-lt"/>
                        </a:rPr>
                        <a:t> </a:t>
                      </a:r>
                      <a:r>
                        <a:rPr lang="en-US" sz="1900" b="1" dirty="0" err="1" smtClean="0">
                          <a:latin typeface="+mj-lt"/>
                        </a:rPr>
                        <a:t>na</a:t>
                      </a:r>
                      <a:r>
                        <a:rPr lang="en-US" sz="1900" b="1" dirty="0" smtClean="0">
                          <a:latin typeface="+mj-lt"/>
                        </a:rPr>
                        <a:t> </a:t>
                      </a:r>
                      <a:r>
                        <a:rPr lang="en-US" sz="1900" b="1" dirty="0" err="1" smtClean="0">
                          <a:latin typeface="+mj-lt"/>
                        </a:rPr>
                        <a:t>submucosa</a:t>
                      </a:r>
                      <a:endParaRPr lang="en-US" sz="19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b="1" dirty="0" err="1" smtClean="0">
                          <a:latin typeface="+mj-lt"/>
                        </a:rPr>
                        <a:t>Quando</a:t>
                      </a:r>
                      <a:r>
                        <a:rPr lang="en-US" sz="1900" b="1" dirty="0" smtClean="0">
                          <a:latin typeface="+mj-lt"/>
                        </a:rPr>
                        <a:t> </a:t>
                      </a:r>
                      <a:r>
                        <a:rPr lang="en-US" sz="1900" b="1" dirty="0" err="1" smtClean="0">
                          <a:latin typeface="+mj-lt"/>
                        </a:rPr>
                        <a:t>presentes</a:t>
                      </a:r>
                      <a:r>
                        <a:rPr lang="en-US" sz="1900" b="1" dirty="0" smtClean="0">
                          <a:latin typeface="+mj-lt"/>
                        </a:rPr>
                        <a:t>, </a:t>
                      </a:r>
                      <a:r>
                        <a:rPr lang="en-US" sz="1900" b="1" dirty="0" err="1" smtClean="0">
                          <a:latin typeface="+mj-lt"/>
                        </a:rPr>
                        <a:t>sugerem</a:t>
                      </a:r>
                      <a:r>
                        <a:rPr lang="en-US" sz="1900" b="1" dirty="0" smtClean="0">
                          <a:latin typeface="+mj-lt"/>
                        </a:rPr>
                        <a:t> DC,</a:t>
                      </a:r>
                      <a:r>
                        <a:rPr lang="en-US" sz="1900" b="1" baseline="0" dirty="0" smtClean="0">
                          <a:latin typeface="+mj-lt"/>
                        </a:rPr>
                        <a:t> </a:t>
                      </a:r>
                      <a:r>
                        <a:rPr lang="en-US" sz="1900" b="1" baseline="0" dirty="0" err="1" smtClean="0">
                          <a:latin typeface="+mj-lt"/>
                        </a:rPr>
                        <a:t>especialmente</a:t>
                      </a:r>
                      <a:r>
                        <a:rPr lang="en-US" sz="1900" b="1" baseline="0" dirty="0" smtClean="0">
                          <a:latin typeface="+mj-lt"/>
                        </a:rPr>
                        <a:t> se </a:t>
                      </a:r>
                      <a:r>
                        <a:rPr lang="en-US" sz="1900" b="1" baseline="0" dirty="0" err="1" smtClean="0">
                          <a:latin typeface="+mj-lt"/>
                        </a:rPr>
                        <a:t>profundos</a:t>
                      </a:r>
                      <a:endParaRPr lang="en-US" sz="19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b="1" dirty="0" err="1" smtClean="0">
                          <a:latin typeface="+mj-lt"/>
                        </a:rPr>
                        <a:t>Geralmente</a:t>
                      </a:r>
                      <a:r>
                        <a:rPr lang="en-US" sz="1900" b="1" dirty="0" smtClean="0">
                          <a:latin typeface="+mj-lt"/>
                        </a:rPr>
                        <a:t> </a:t>
                      </a:r>
                      <a:r>
                        <a:rPr lang="en-US" sz="1900" b="1" dirty="0" err="1" smtClean="0">
                          <a:latin typeface="+mj-lt"/>
                        </a:rPr>
                        <a:t>ausentes</a:t>
                      </a:r>
                      <a:endParaRPr lang="en-US" sz="1900" b="1" dirty="0">
                        <a:latin typeface="+mj-lt"/>
                      </a:endParaRPr>
                    </a:p>
                  </a:txBody>
                  <a:tcPr/>
                </a:tc>
              </a:tr>
              <a:tr h="373113">
                <a:tc>
                  <a:txBody>
                    <a:bodyPr/>
                    <a:lstStyle/>
                    <a:p>
                      <a:r>
                        <a:rPr lang="en-US" sz="1900" dirty="0" err="1" smtClean="0">
                          <a:latin typeface="+mj-lt"/>
                        </a:rPr>
                        <a:t>Hipertrofia</a:t>
                      </a:r>
                      <a:r>
                        <a:rPr lang="en-US" sz="1900" dirty="0" smtClean="0">
                          <a:latin typeface="+mj-lt"/>
                        </a:rPr>
                        <a:t> de </a:t>
                      </a:r>
                      <a:r>
                        <a:rPr lang="en-US" sz="1900" dirty="0" err="1" smtClean="0">
                          <a:latin typeface="+mj-lt"/>
                        </a:rPr>
                        <a:t>nervos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>
                          <a:latin typeface="+mj-lt"/>
                        </a:rPr>
                        <a:t>Comum</a:t>
                      </a:r>
                      <a:endParaRPr lang="en-US" sz="1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>
                          <a:latin typeface="+mj-lt"/>
                        </a:rPr>
                        <a:t>Rara</a:t>
                      </a:r>
                      <a:endParaRPr lang="en-US" sz="1900" dirty="0">
                        <a:latin typeface="+mj-lt"/>
                      </a:endParaRPr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1900" dirty="0" err="1" smtClean="0">
                          <a:latin typeface="+mj-lt"/>
                        </a:rPr>
                        <a:t>Pseudopólipos</a:t>
                      </a:r>
                      <a:r>
                        <a:rPr lang="en-US" sz="1900" baseline="0" dirty="0" smtClean="0">
                          <a:latin typeface="+mj-lt"/>
                        </a:rPr>
                        <a:t> </a:t>
                      </a:r>
                      <a:r>
                        <a:rPr lang="en-US" sz="1900" baseline="0" dirty="0" err="1" smtClean="0">
                          <a:latin typeface="+mj-lt"/>
                        </a:rPr>
                        <a:t>inflamatórios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>
                          <a:latin typeface="+mj-lt"/>
                        </a:rPr>
                        <a:t>Menos</a:t>
                      </a:r>
                      <a:r>
                        <a:rPr lang="en-US" sz="1900" dirty="0" smtClean="0">
                          <a:latin typeface="+mj-lt"/>
                        </a:rPr>
                        <a:t> </a:t>
                      </a:r>
                      <a:r>
                        <a:rPr lang="en-US" sz="1900" dirty="0" err="1" smtClean="0">
                          <a:latin typeface="+mj-lt"/>
                        </a:rPr>
                        <a:t>comuns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>
                          <a:latin typeface="+mj-lt"/>
                        </a:rPr>
                        <a:t>Comuns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/>
                </a:tc>
              </a:tr>
              <a:tr h="868680">
                <a:tc>
                  <a:txBody>
                    <a:bodyPr/>
                    <a:lstStyle/>
                    <a:p>
                      <a:r>
                        <a:rPr lang="en-US" sz="1900" dirty="0" err="1" smtClean="0">
                          <a:latin typeface="+mj-lt"/>
                        </a:rPr>
                        <a:t>Polipose</a:t>
                      </a:r>
                      <a:r>
                        <a:rPr lang="en-US" sz="1900" dirty="0" smtClean="0">
                          <a:latin typeface="+mj-lt"/>
                        </a:rPr>
                        <a:t> </a:t>
                      </a:r>
                      <a:r>
                        <a:rPr lang="en-US" sz="1900" dirty="0" err="1" smtClean="0">
                          <a:latin typeface="+mj-lt"/>
                        </a:rPr>
                        <a:t>filiformes</a:t>
                      </a:r>
                      <a:r>
                        <a:rPr lang="en-US" sz="1900" dirty="0" smtClean="0">
                          <a:latin typeface="+mj-lt"/>
                        </a:rPr>
                        <a:t>, </a:t>
                      </a:r>
                      <a:r>
                        <a:rPr lang="en-US" sz="1900" dirty="0" err="1" smtClean="0">
                          <a:latin typeface="+mj-lt"/>
                        </a:rPr>
                        <a:t>pólipos</a:t>
                      </a:r>
                      <a:r>
                        <a:rPr lang="en-US" sz="1900" dirty="0" smtClean="0">
                          <a:latin typeface="+mj-lt"/>
                        </a:rPr>
                        <a:t> </a:t>
                      </a:r>
                      <a:r>
                        <a:rPr lang="en-US" sz="1900" dirty="0" err="1" smtClean="0">
                          <a:latin typeface="+mj-lt"/>
                        </a:rPr>
                        <a:t>gigantes</a:t>
                      </a:r>
                      <a:r>
                        <a:rPr lang="en-US" sz="1900" dirty="0" smtClean="0">
                          <a:latin typeface="+mj-lt"/>
                        </a:rPr>
                        <a:t>, </a:t>
                      </a:r>
                      <a:r>
                        <a:rPr lang="en-US" sz="1900" dirty="0" err="1" smtClean="0">
                          <a:latin typeface="+mj-lt"/>
                        </a:rPr>
                        <a:t>pólipos</a:t>
                      </a:r>
                      <a:r>
                        <a:rPr lang="en-US" sz="1900" dirty="0" smtClean="0">
                          <a:latin typeface="+mj-lt"/>
                        </a:rPr>
                        <a:t> </a:t>
                      </a:r>
                      <a:r>
                        <a:rPr lang="en-US" sz="1900" dirty="0" err="1" smtClean="0">
                          <a:latin typeface="+mj-lt"/>
                        </a:rPr>
                        <a:t>pós-inflamatórios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>
                          <a:latin typeface="+mj-lt"/>
                        </a:rPr>
                        <a:t>Ocorrem</a:t>
                      </a:r>
                      <a:endParaRPr lang="en-US" sz="1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>
                          <a:latin typeface="+mj-lt"/>
                        </a:rPr>
                        <a:t>Ocorrem</a:t>
                      </a:r>
                      <a:endParaRPr lang="en-US" sz="1900" dirty="0">
                        <a:latin typeface="+mj-lt"/>
                      </a:endParaRPr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r>
                        <a:rPr lang="en-US" sz="1900" b="1" dirty="0" err="1" smtClean="0">
                          <a:latin typeface="+mj-lt"/>
                        </a:rPr>
                        <a:t>Inflamação</a:t>
                      </a:r>
                      <a:r>
                        <a:rPr lang="en-US" sz="1900" b="1" dirty="0" smtClean="0">
                          <a:latin typeface="+mj-lt"/>
                        </a:rPr>
                        <a:t> </a:t>
                      </a:r>
                      <a:r>
                        <a:rPr lang="en-US" sz="1900" b="1" dirty="0" err="1" smtClean="0">
                          <a:latin typeface="+mj-lt"/>
                        </a:rPr>
                        <a:t>ileal</a:t>
                      </a:r>
                      <a:endParaRPr lang="en-US" sz="19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b="1" dirty="0" err="1" smtClean="0">
                          <a:latin typeface="+mj-lt"/>
                        </a:rPr>
                        <a:t>Comum</a:t>
                      </a:r>
                      <a:endParaRPr lang="en-US" sz="19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b="1" dirty="0" err="1" smtClean="0">
                          <a:latin typeface="+mj-lt"/>
                        </a:rPr>
                        <a:t>Mínima</a:t>
                      </a:r>
                      <a:r>
                        <a:rPr lang="en-US" sz="1900" b="1" dirty="0" smtClean="0">
                          <a:latin typeface="+mj-lt"/>
                        </a:rPr>
                        <a:t>, </a:t>
                      </a:r>
                      <a:r>
                        <a:rPr lang="en-US" sz="1900" b="1" dirty="0" err="1" smtClean="0">
                          <a:latin typeface="+mj-lt"/>
                        </a:rPr>
                        <a:t>em</a:t>
                      </a:r>
                      <a:r>
                        <a:rPr lang="en-US" sz="1900" b="1" dirty="0" smtClean="0">
                          <a:latin typeface="+mj-lt"/>
                        </a:rPr>
                        <a:t> </a:t>
                      </a:r>
                      <a:r>
                        <a:rPr lang="en-US" sz="1900" b="1" dirty="0" err="1" smtClean="0">
                          <a:latin typeface="+mj-lt"/>
                        </a:rPr>
                        <a:t>geral</a:t>
                      </a:r>
                      <a:r>
                        <a:rPr lang="en-US" sz="1900" b="1" dirty="0" smtClean="0">
                          <a:latin typeface="+mj-lt"/>
                        </a:rPr>
                        <a:t> </a:t>
                      </a:r>
                      <a:r>
                        <a:rPr lang="en-US" sz="1900" b="1" dirty="0" err="1" smtClean="0">
                          <a:latin typeface="+mj-lt"/>
                        </a:rPr>
                        <a:t>menos</a:t>
                      </a:r>
                      <a:r>
                        <a:rPr lang="en-US" sz="1900" b="1" dirty="0" smtClean="0">
                          <a:latin typeface="+mj-lt"/>
                        </a:rPr>
                        <a:t> de 10cm </a:t>
                      </a:r>
                      <a:r>
                        <a:rPr lang="en-US" sz="1900" b="1" dirty="0" err="1" smtClean="0">
                          <a:latin typeface="+mj-lt"/>
                        </a:rPr>
                        <a:t>acometidos</a:t>
                      </a:r>
                      <a:endParaRPr lang="en-US" sz="1900" b="1" dirty="0">
                        <a:latin typeface="+mj-lt"/>
                      </a:endParaRPr>
                    </a:p>
                  </a:txBody>
                  <a:tcPr/>
                </a:tc>
              </a:tr>
              <a:tr h="373113">
                <a:tc>
                  <a:txBody>
                    <a:bodyPr/>
                    <a:lstStyle/>
                    <a:p>
                      <a:r>
                        <a:rPr lang="en-US" sz="1900" b="1" dirty="0" err="1" smtClean="0">
                          <a:latin typeface="+mj-lt"/>
                        </a:rPr>
                        <a:t>Acometimento</a:t>
                      </a:r>
                      <a:r>
                        <a:rPr lang="en-US" sz="1900" b="1" dirty="0" smtClean="0">
                          <a:latin typeface="+mj-lt"/>
                        </a:rPr>
                        <a:t> anal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b="1" dirty="0" err="1" smtClean="0">
                          <a:latin typeface="+mj-lt"/>
                        </a:rPr>
                        <a:t>Granulomas</a:t>
                      </a:r>
                      <a:endParaRPr lang="en-US" sz="1900" b="1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b="1" dirty="0" err="1" smtClean="0">
                          <a:latin typeface="+mj-lt"/>
                        </a:rPr>
                        <a:t>Não</a:t>
                      </a:r>
                      <a:r>
                        <a:rPr lang="en-US" sz="1900" b="1" dirty="0" smtClean="0">
                          <a:latin typeface="+mj-lt"/>
                        </a:rPr>
                        <a:t> </a:t>
                      </a:r>
                      <a:r>
                        <a:rPr lang="en-US" sz="1900" b="1" dirty="0" err="1" smtClean="0">
                          <a:latin typeface="+mj-lt"/>
                        </a:rPr>
                        <a:t>específico</a:t>
                      </a:r>
                      <a:endParaRPr lang="en-US" sz="1900" b="1" dirty="0" smtClean="0">
                        <a:latin typeface="+mj-lt"/>
                      </a:endParaRPr>
                    </a:p>
                  </a:txBody>
                  <a:tcPr/>
                </a:tc>
              </a:tr>
              <a:tr h="373113">
                <a:tc>
                  <a:txBody>
                    <a:bodyPr/>
                    <a:lstStyle/>
                    <a:p>
                      <a:r>
                        <a:rPr lang="en-US" sz="1900" b="1" dirty="0" err="1" smtClean="0">
                          <a:latin typeface="+mj-lt"/>
                        </a:rPr>
                        <a:t>Linfonodos</a:t>
                      </a:r>
                      <a:endParaRPr lang="en-US" sz="1900" b="1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b="1" dirty="0" err="1" smtClean="0">
                          <a:latin typeface="+mj-lt"/>
                        </a:rPr>
                        <a:t>Granulomas</a:t>
                      </a:r>
                      <a:endParaRPr lang="en-US" sz="1900" b="1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b="1" dirty="0" err="1" smtClean="0">
                          <a:latin typeface="+mj-lt"/>
                        </a:rPr>
                        <a:t>Hiperplasia</a:t>
                      </a:r>
                      <a:r>
                        <a:rPr lang="en-US" sz="1900" b="1" dirty="0" smtClean="0">
                          <a:latin typeface="+mj-lt"/>
                        </a:rPr>
                        <a:t> </a:t>
                      </a:r>
                      <a:r>
                        <a:rPr lang="en-US" sz="1900" b="1" dirty="0" err="1" smtClean="0">
                          <a:latin typeface="+mj-lt"/>
                        </a:rPr>
                        <a:t>reacional</a:t>
                      </a:r>
                      <a:endParaRPr lang="en-US" sz="1900" b="1" dirty="0" smtClean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>
                <a:latin typeface="+mj-lt"/>
              </a:rPr>
              <a:t>Iniciou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acompanhamento</a:t>
            </a:r>
            <a:r>
              <a:rPr lang="en-US" dirty="0" smtClean="0">
                <a:latin typeface="+mj-lt"/>
              </a:rPr>
              <a:t> com </a:t>
            </a:r>
            <a:r>
              <a:rPr lang="en-US" dirty="0" err="1" smtClean="0">
                <a:latin typeface="+mj-lt"/>
              </a:rPr>
              <a:t>serviço</a:t>
            </a:r>
            <a:r>
              <a:rPr lang="en-US" dirty="0" smtClean="0">
                <a:latin typeface="+mj-lt"/>
              </a:rPr>
              <a:t> de </a:t>
            </a:r>
            <a:r>
              <a:rPr lang="en-US" dirty="0" err="1" smtClean="0">
                <a:latin typeface="+mj-lt"/>
              </a:rPr>
              <a:t>Coloproctologia</a:t>
            </a:r>
            <a:r>
              <a:rPr lang="en-US" dirty="0" smtClean="0">
                <a:latin typeface="+mj-lt"/>
              </a:rPr>
              <a:t> HC-FMUSP </a:t>
            </a:r>
            <a:r>
              <a:rPr lang="en-US" dirty="0" err="1" smtClean="0">
                <a:latin typeface="+mj-lt"/>
              </a:rPr>
              <a:t>em</a:t>
            </a:r>
            <a:r>
              <a:rPr lang="en-US" dirty="0" smtClean="0">
                <a:latin typeface="+mj-lt"/>
              </a:rPr>
              <a:t> 2007</a:t>
            </a:r>
          </a:p>
          <a:p>
            <a:pPr algn="just"/>
            <a:endParaRPr lang="en-US" dirty="0" smtClean="0">
              <a:latin typeface="+mj-lt"/>
            </a:endParaRPr>
          </a:p>
          <a:p>
            <a:pPr algn="just"/>
            <a:r>
              <a:rPr lang="en-US" dirty="0" err="1" smtClean="0">
                <a:latin typeface="+mj-lt"/>
              </a:rPr>
              <a:t>Em</a:t>
            </a:r>
            <a:r>
              <a:rPr lang="en-US" dirty="0" smtClean="0">
                <a:latin typeface="+mj-lt"/>
              </a:rPr>
              <a:t> 2010 : </a:t>
            </a:r>
            <a:r>
              <a:rPr lang="en-US" dirty="0" err="1" smtClean="0">
                <a:latin typeface="+mj-lt"/>
              </a:rPr>
              <a:t>diagnóstico</a:t>
            </a:r>
            <a:r>
              <a:rPr lang="en-US" dirty="0" smtClean="0">
                <a:latin typeface="+mj-lt"/>
              </a:rPr>
              <a:t> de HIV</a:t>
            </a:r>
          </a:p>
          <a:p>
            <a:pPr algn="just"/>
            <a:endParaRPr lang="en-US" dirty="0" smtClean="0">
              <a:latin typeface="+mj-lt"/>
            </a:endParaRPr>
          </a:p>
          <a:p>
            <a:pPr algn="just"/>
            <a:r>
              <a:rPr lang="en-US" dirty="0" err="1" smtClean="0">
                <a:latin typeface="+mj-lt"/>
              </a:rPr>
              <a:t>Sintomas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atuais</a:t>
            </a:r>
            <a:r>
              <a:rPr lang="en-US" dirty="0" smtClean="0">
                <a:latin typeface="+mj-lt"/>
              </a:rPr>
              <a:t>: </a:t>
            </a:r>
          </a:p>
          <a:p>
            <a:pPr algn="just">
              <a:buNone/>
            </a:pPr>
            <a:r>
              <a:rPr lang="en-US" dirty="0" smtClean="0">
                <a:latin typeface="+mj-lt"/>
                <a:sym typeface="Wingdings" pitchFamily="2" charset="2"/>
              </a:rPr>
              <a:t>    </a:t>
            </a:r>
            <a:r>
              <a:rPr lang="en-US" dirty="0" err="1" smtClean="0">
                <a:latin typeface="+mj-lt"/>
              </a:rPr>
              <a:t>Dor</a:t>
            </a:r>
            <a:r>
              <a:rPr lang="en-US" dirty="0" smtClean="0">
                <a:latin typeface="+mj-lt"/>
              </a:rPr>
              <a:t> abdominal </a:t>
            </a:r>
            <a:r>
              <a:rPr lang="en-US" dirty="0" err="1" smtClean="0">
                <a:latin typeface="+mj-lt"/>
              </a:rPr>
              <a:t>diária</a:t>
            </a:r>
            <a:endParaRPr lang="en-US" dirty="0" smtClean="0">
              <a:latin typeface="+mj-lt"/>
            </a:endParaRPr>
          </a:p>
          <a:p>
            <a:pPr algn="just">
              <a:buNone/>
            </a:pPr>
            <a:r>
              <a:rPr lang="en-US" dirty="0" smtClean="0">
                <a:latin typeface="+mj-lt"/>
                <a:sym typeface="Wingdings" pitchFamily="2" charset="2"/>
              </a:rPr>
              <a:t>    </a:t>
            </a:r>
            <a:r>
              <a:rPr lang="en-US" dirty="0" err="1" smtClean="0">
                <a:latin typeface="+mj-lt"/>
              </a:rPr>
              <a:t>Diarréia</a:t>
            </a:r>
            <a:r>
              <a:rPr lang="en-US" dirty="0" smtClean="0">
                <a:latin typeface="+mj-lt"/>
              </a:rPr>
              <a:t> 4-5X/</a:t>
            </a:r>
            <a:r>
              <a:rPr lang="en-US" dirty="0" err="1" smtClean="0">
                <a:latin typeface="+mj-lt"/>
              </a:rPr>
              <a:t>dia</a:t>
            </a:r>
            <a:r>
              <a:rPr lang="en-US" dirty="0" smtClean="0">
                <a:latin typeface="+mj-lt"/>
              </a:rPr>
              <a:t> com </a:t>
            </a:r>
            <a:r>
              <a:rPr lang="en-US" dirty="0" err="1" smtClean="0">
                <a:latin typeface="+mj-lt"/>
              </a:rPr>
              <a:t>muco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8028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SEGUIMENTO ENDOSCÓPICO</a:t>
            </a:r>
            <a:endParaRPr lang="en-US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54102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>
                <a:latin typeface="+mj-lt"/>
                <a:cs typeface="Times New Roman" pitchFamily="18" charset="0"/>
              </a:rPr>
              <a:t>RCU: </a:t>
            </a:r>
            <a:r>
              <a:rPr lang="pt-BR" dirty="0" err="1" smtClean="0">
                <a:latin typeface="+mj-lt"/>
                <a:cs typeface="Times New Roman" pitchFamily="18" charset="0"/>
              </a:rPr>
              <a:t>dç</a:t>
            </a:r>
            <a:r>
              <a:rPr lang="pt-BR" dirty="0" smtClean="0">
                <a:latin typeface="+mj-lt"/>
                <a:cs typeface="Times New Roman" pitchFamily="18" charset="0"/>
              </a:rPr>
              <a:t> estável + colite E ( cólon E </a:t>
            </a:r>
            <a:r>
              <a:rPr lang="pt-BR" dirty="0" err="1" smtClean="0">
                <a:latin typeface="+mj-lt"/>
                <a:cs typeface="Times New Roman" pitchFamily="18" charset="0"/>
              </a:rPr>
              <a:t>e</a:t>
            </a:r>
            <a:r>
              <a:rPr lang="pt-BR" dirty="0" smtClean="0">
                <a:latin typeface="+mj-lt"/>
                <a:cs typeface="Times New Roman" pitchFamily="18" charset="0"/>
              </a:rPr>
              <a:t> reto) e DC de cólon e íleo terminal </a:t>
            </a:r>
            <a:r>
              <a:rPr lang="pt-BR" dirty="0" smtClean="0">
                <a:latin typeface="+mj-lt"/>
                <a:cs typeface="Times New Roman" pitchFamily="18" charset="0"/>
                <a:sym typeface="Wingdings" pitchFamily="2" charset="2"/>
              </a:rPr>
              <a:t> cada 3 anos à partir de 15 anos</a:t>
            </a:r>
          </a:p>
          <a:p>
            <a:pPr algn="just">
              <a:buNone/>
            </a:pPr>
            <a:endParaRPr lang="pt-BR" sz="1200" dirty="0" smtClean="0">
              <a:latin typeface="+mj-lt"/>
              <a:cs typeface="Times New Roman" pitchFamily="18" charset="0"/>
              <a:sym typeface="Wingdings" pitchFamily="2" charset="2"/>
            </a:endParaRPr>
          </a:p>
          <a:p>
            <a:pPr algn="just"/>
            <a:r>
              <a:rPr lang="pt-BR" dirty="0" err="1" smtClean="0">
                <a:latin typeface="+mj-lt"/>
                <a:cs typeface="Times New Roman" pitchFamily="18" charset="0"/>
                <a:sym typeface="Wingdings" pitchFamily="2" charset="2"/>
              </a:rPr>
              <a:t>Cromoendoscopia</a:t>
            </a:r>
            <a:endParaRPr lang="pt-BR" dirty="0" smtClean="0">
              <a:latin typeface="+mj-lt"/>
              <a:cs typeface="Times New Roman" pitchFamily="18" charset="0"/>
              <a:sym typeface="Wingdings" pitchFamily="2" charset="2"/>
            </a:endParaRPr>
          </a:p>
          <a:p>
            <a:pPr algn="just"/>
            <a:endParaRPr lang="pt-BR" sz="1200" dirty="0" smtClean="0">
              <a:latin typeface="+mj-lt"/>
              <a:cs typeface="Times New Roman" pitchFamily="18" charset="0"/>
              <a:sym typeface="Wingdings" pitchFamily="2" charset="2"/>
            </a:endParaRPr>
          </a:p>
          <a:p>
            <a:pPr algn="just"/>
            <a:r>
              <a:rPr lang="pt-BR" dirty="0" smtClean="0">
                <a:latin typeface="+mj-lt"/>
                <a:cs typeface="Times New Roman" pitchFamily="18" charset="0"/>
              </a:rPr>
              <a:t>DC que envolve mais que 1/3 cólon tem risco igual ao da </a:t>
            </a:r>
            <a:r>
              <a:rPr lang="pt-BR" dirty="0" smtClean="0">
                <a:latin typeface="+mj-lt"/>
                <a:cs typeface="Times New Roman" pitchFamily="18" charset="0"/>
              </a:rPr>
              <a:t>RCU</a:t>
            </a:r>
            <a:endParaRPr lang="pt-BR" dirty="0" smtClean="0">
              <a:latin typeface="+mj-lt"/>
              <a:cs typeface="Times New Roman" pitchFamily="18" charset="0"/>
              <a:sym typeface="Wingdings" pitchFamily="2" charset="2"/>
            </a:endParaRPr>
          </a:p>
          <a:p>
            <a:pPr algn="just"/>
            <a:endParaRPr lang="pt-BR" sz="1100" dirty="0" smtClean="0">
              <a:latin typeface="+mj-lt"/>
              <a:cs typeface="Times New Roman" pitchFamily="18" charset="0"/>
              <a:sym typeface="Wingdings" pitchFamily="2" charset="2"/>
            </a:endParaRPr>
          </a:p>
          <a:p>
            <a:pPr algn="just"/>
            <a:r>
              <a:rPr lang="pt-BR" dirty="0" smtClean="0">
                <a:latin typeface="+mj-lt"/>
                <a:cs typeface="Times New Roman" pitchFamily="18" charset="0"/>
                <a:sym typeface="Wingdings" pitchFamily="2" charset="2"/>
              </a:rPr>
              <a:t>Realizar 3 a 4 </a:t>
            </a:r>
            <a:r>
              <a:rPr lang="pt-BR" dirty="0" err="1" smtClean="0">
                <a:latin typeface="+mj-lt"/>
                <a:cs typeface="Times New Roman" pitchFamily="18" charset="0"/>
                <a:sym typeface="Wingdings" pitchFamily="2" charset="2"/>
              </a:rPr>
              <a:t>bxs</a:t>
            </a:r>
            <a:r>
              <a:rPr lang="pt-BR" dirty="0" smtClean="0">
                <a:latin typeface="+mj-lt"/>
                <a:cs typeface="Times New Roman" pitchFamily="18" charset="0"/>
                <a:sym typeface="Wingdings" pitchFamily="2" charset="2"/>
              </a:rPr>
              <a:t> cada 10 cm de cólon examinado, mínimo 32 fragmentos, em todos quadrantes da luz, ceco ao reto, com cuidado ao enviar cada segmento separado (6) + </a:t>
            </a:r>
            <a:r>
              <a:rPr lang="pt-BR" dirty="0" err="1" smtClean="0">
                <a:latin typeface="+mj-lt"/>
                <a:cs typeface="Times New Roman" pitchFamily="18" charset="0"/>
                <a:sym typeface="Wingdings" pitchFamily="2" charset="2"/>
              </a:rPr>
              <a:t>bxs</a:t>
            </a:r>
            <a:r>
              <a:rPr lang="pt-BR" dirty="0" smtClean="0">
                <a:latin typeface="+mj-lt"/>
                <a:cs typeface="Times New Roman" pitchFamily="18" charset="0"/>
                <a:sym typeface="Wingdings" pitchFamily="2" charset="2"/>
              </a:rPr>
              <a:t> de áreas suspeitas</a:t>
            </a:r>
            <a:endParaRPr lang="pt-BR" dirty="0" smtClean="0">
              <a:latin typeface="+mj-lt"/>
              <a:cs typeface="Times New Roman" pitchFamily="18" charset="0"/>
            </a:endParaRPr>
          </a:p>
          <a:p>
            <a:pPr algn="just"/>
            <a:endParaRPr lang="pt-BR" sz="11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+mj-lt"/>
                <a:cs typeface="Times New Roman" pitchFamily="18" charset="0"/>
              </a:rPr>
              <a:t>1° exame negativo para displasia </a:t>
            </a:r>
            <a:r>
              <a:rPr lang="pt-BR" dirty="0" smtClean="0">
                <a:latin typeface="+mj-lt"/>
                <a:cs typeface="Times New Roman" pitchFamily="18" charset="0"/>
                <a:sym typeface="Wingdings" pitchFamily="2" charset="2"/>
              </a:rPr>
              <a:t> repetir em 1-2 anos</a:t>
            </a:r>
          </a:p>
          <a:p>
            <a:pPr algn="just"/>
            <a:endParaRPr lang="pt-BR" dirty="0" smtClean="0">
              <a:latin typeface="+mj-lt"/>
              <a:cs typeface="Times New Roman" pitchFamily="18" charset="0"/>
              <a:sym typeface="Wingdings" pitchFamily="2" charset="2"/>
            </a:endParaRPr>
          </a:p>
          <a:p>
            <a:pPr algn="just"/>
            <a:r>
              <a:rPr lang="pt-BR" dirty="0" smtClean="0">
                <a:latin typeface="+mj-lt"/>
                <a:cs typeface="Times New Roman" pitchFamily="18" charset="0"/>
                <a:sym typeface="Wingdings" pitchFamily="2" charset="2"/>
              </a:rPr>
              <a:t>2 exames consecutivos negativos  repetir 1-3 anos</a:t>
            </a:r>
          </a:p>
          <a:p>
            <a:pPr algn="just"/>
            <a:endParaRPr lang="pt-BR" dirty="0" smtClean="0">
              <a:latin typeface="+mj-lt"/>
              <a:cs typeface="Times New Roman" pitchFamily="18" charset="0"/>
              <a:sym typeface="Wingdings" pitchFamily="2" charset="2"/>
            </a:endParaRPr>
          </a:p>
          <a:p>
            <a:pPr algn="just"/>
            <a:r>
              <a:rPr lang="pt-BR" dirty="0" smtClean="0">
                <a:latin typeface="+mj-lt"/>
                <a:cs typeface="Times New Roman" pitchFamily="18" charset="0"/>
                <a:sym typeface="Wingdings" pitchFamily="2" charset="2"/>
              </a:rPr>
              <a:t>Completou 20 anos de </a:t>
            </a:r>
            <a:r>
              <a:rPr lang="pt-BR" dirty="0" err="1" smtClean="0">
                <a:latin typeface="+mj-lt"/>
                <a:cs typeface="Times New Roman" pitchFamily="18" charset="0"/>
                <a:sym typeface="Wingdings" pitchFamily="2" charset="2"/>
              </a:rPr>
              <a:t>dç</a:t>
            </a:r>
            <a:r>
              <a:rPr lang="pt-BR" dirty="0" smtClean="0">
                <a:latin typeface="+mj-lt"/>
                <a:cs typeface="Times New Roman" pitchFamily="18" charset="0"/>
                <a:sym typeface="Wingdings" pitchFamily="2" charset="2"/>
              </a:rPr>
              <a:t>  volta para 1-2 </a:t>
            </a:r>
            <a:r>
              <a:rPr lang="pt-BR" dirty="0" smtClean="0">
                <a:latin typeface="+mj-lt"/>
                <a:cs typeface="Times New Roman" pitchFamily="18" charset="0"/>
                <a:sym typeface="Wingdings" pitchFamily="2" charset="2"/>
              </a:rPr>
              <a:t>anos</a:t>
            </a:r>
            <a:endParaRPr lang="pt-BR" dirty="0" smtClean="0">
              <a:latin typeface="+mj-lt"/>
              <a:cs typeface="Times New Roman" pitchFamily="18" charset="0"/>
            </a:endParaRPr>
          </a:p>
          <a:p>
            <a:pPr algn="just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724400"/>
            <a:ext cx="3231292" cy="182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0"/>
            <a:ext cx="8305800" cy="1143000"/>
          </a:xfrm>
        </p:spPr>
        <p:txBody>
          <a:bodyPr/>
          <a:lstStyle/>
          <a:p>
            <a:pPr algn="ctr"/>
            <a:r>
              <a:rPr lang="pt-BR" b="1" dirty="0" smtClean="0"/>
              <a:t>OBRIGADO!</a:t>
            </a:r>
            <a:endParaRPr lang="pt-BR" b="1" dirty="0"/>
          </a:p>
        </p:txBody>
      </p:sp>
      <p:pic>
        <p:nvPicPr>
          <p:cNvPr id="6" name="Imagem 5" descr="LIV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447800"/>
            <a:ext cx="2026514" cy="2708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7" name="Imagem 6" descr="LIV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1447800"/>
            <a:ext cx="1972590" cy="28083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8" name="Imagem 7" descr="LIV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1447800"/>
            <a:ext cx="2104510" cy="2780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VIDEO</a:t>
            </a:r>
            <a:endParaRPr lang="pt-BR" dirty="0"/>
          </a:p>
        </p:txBody>
      </p:sp>
      <p:pic>
        <p:nvPicPr>
          <p:cNvPr id="4" name="Anatomo editado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" y="990600"/>
            <a:ext cx="6858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62788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COLONOSCOPIA 10/03/14</a:t>
            </a:r>
            <a:endParaRPr lang="en-US" sz="3600" dirty="0"/>
          </a:p>
        </p:txBody>
      </p:sp>
      <p:pic>
        <p:nvPicPr>
          <p:cNvPr id="1026" name="Picture 2" descr="C:\Users\nelson\Desktop\Jefte\14000458CL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pic>
        <p:nvPicPr>
          <p:cNvPr id="1027" name="Picture 3" descr="C:\Users\nelson\Desktop\Jefte\14000458CL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0753" cy="3429000"/>
          </a:xfrm>
          <a:prstGeom prst="rect">
            <a:avLst/>
          </a:prstGeom>
          <a:noFill/>
        </p:spPr>
      </p:pic>
      <p:pic>
        <p:nvPicPr>
          <p:cNvPr id="5" name="Picture 4" descr="C:\Users\nelson\Desktop\Jefte\14000458CL00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"/>
            <a:ext cx="4571999" cy="3428999"/>
          </a:xfrm>
          <a:prstGeom prst="rect">
            <a:avLst/>
          </a:prstGeom>
          <a:noFill/>
        </p:spPr>
      </p:pic>
      <p:pic>
        <p:nvPicPr>
          <p:cNvPr id="6" name="Picture 5" descr="C:\Users\nelson\Desktop\Jefte\14000458CL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2788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COLONOSCOPIA 10/03/14</a:t>
            </a:r>
            <a:endParaRPr lang="en-US" sz="3600" dirty="0"/>
          </a:p>
        </p:txBody>
      </p:sp>
      <p:pic>
        <p:nvPicPr>
          <p:cNvPr id="2050" name="Picture 2" descr="C:\Users\nelson\Desktop\Jefte\14000458CL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757003" cy="3567752"/>
          </a:xfrm>
          <a:prstGeom prst="rect">
            <a:avLst/>
          </a:prstGeom>
          <a:noFill/>
        </p:spPr>
      </p:pic>
      <p:pic>
        <p:nvPicPr>
          <p:cNvPr id="2051" name="Picture 3" descr="C:\Users\nelson\Desktop\Jefte\14000458CL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0"/>
            <a:ext cx="4716243" cy="3567752"/>
          </a:xfrm>
          <a:prstGeom prst="rect">
            <a:avLst/>
          </a:prstGeom>
          <a:noFill/>
        </p:spPr>
      </p:pic>
      <p:pic>
        <p:nvPicPr>
          <p:cNvPr id="5" name="Picture 4" descr="C:\Users\nelson\Desktop\Jefte\14000458CL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3505200"/>
            <a:ext cx="4653589" cy="3572097"/>
          </a:xfrm>
          <a:prstGeom prst="rect">
            <a:avLst/>
          </a:prstGeom>
          <a:noFill/>
        </p:spPr>
      </p:pic>
      <p:pic>
        <p:nvPicPr>
          <p:cNvPr id="6" name="Picture 5" descr="C:\Users\nelson\Desktop\Jefte\14000458CL0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05200"/>
            <a:ext cx="4769767" cy="3571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62788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COLONOSCOPIA 10/03/14</a:t>
            </a:r>
            <a:endParaRPr lang="en-US" sz="3600" dirty="0"/>
          </a:p>
        </p:txBody>
      </p:sp>
      <p:pic>
        <p:nvPicPr>
          <p:cNvPr id="3074" name="Picture 2" descr="C:\Users\nelson\Desktop\Jefte\14000458CL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779818" cy="3559439"/>
          </a:xfrm>
          <a:prstGeom prst="rect">
            <a:avLst/>
          </a:prstGeom>
          <a:noFill/>
        </p:spPr>
      </p:pic>
      <p:pic>
        <p:nvPicPr>
          <p:cNvPr id="3075" name="Picture 3" descr="C:\Users\nelson\Desktop\Jefte\14000458CL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3600" y="0"/>
            <a:ext cx="4673600" cy="3505200"/>
          </a:xfrm>
          <a:prstGeom prst="rect">
            <a:avLst/>
          </a:prstGeom>
          <a:noFill/>
        </p:spPr>
      </p:pic>
      <p:pic>
        <p:nvPicPr>
          <p:cNvPr id="5" name="Picture 5" descr="C:\Users\nelson\Desktop\Jefte\14000458CL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5200"/>
            <a:ext cx="4765964" cy="3425536"/>
          </a:xfrm>
          <a:prstGeom prst="rect">
            <a:avLst/>
          </a:prstGeom>
          <a:noFill/>
        </p:spPr>
      </p:pic>
      <p:pic>
        <p:nvPicPr>
          <p:cNvPr id="6" name="Picture 6" descr="C:\Users\nelson\Desktop\Jefte\14000458CL0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199" y="3505200"/>
            <a:ext cx="4664559" cy="3425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62788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COLONOSCOPIA 10/03/14</a:t>
            </a:r>
            <a:endParaRPr lang="en-US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791200"/>
          </a:xfrm>
        </p:spPr>
        <p:txBody>
          <a:bodyPr>
            <a:normAutofit fontScale="92500" lnSpcReduction="10000"/>
          </a:bodyPr>
          <a:lstStyle/>
          <a:p>
            <a:pPr marL="252000" algn="just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dirty="0" smtClean="0">
                <a:latin typeface="+mj-lt"/>
              </a:rPr>
              <a:t>    </a:t>
            </a:r>
            <a:r>
              <a:rPr lang="en-US" dirty="0" err="1" smtClean="0">
                <a:latin typeface="+mj-lt"/>
              </a:rPr>
              <a:t>Íleo</a:t>
            </a:r>
            <a:r>
              <a:rPr lang="en-US" dirty="0" smtClean="0">
                <a:latin typeface="+mj-lt"/>
              </a:rPr>
              <a:t> terminal </a:t>
            </a:r>
            <a:r>
              <a:rPr lang="en-US" dirty="0" err="1" smtClean="0">
                <a:latin typeface="+mj-lt"/>
              </a:rPr>
              <a:t>apresentando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erosões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planas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esparsas</a:t>
            </a:r>
            <a:r>
              <a:rPr lang="en-US" dirty="0" smtClean="0">
                <a:latin typeface="+mj-lt"/>
              </a:rPr>
              <a:t>.</a:t>
            </a:r>
          </a:p>
          <a:p>
            <a:pPr marL="252000" algn="just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dirty="0" smtClean="0">
                <a:latin typeface="+mj-lt"/>
              </a:rPr>
              <a:t>    </a:t>
            </a:r>
            <a:r>
              <a:rPr lang="en-US" dirty="0" err="1" smtClean="0">
                <a:latin typeface="+mj-lt"/>
              </a:rPr>
              <a:t>Válvula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íleocecal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levemente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deformada</a:t>
            </a:r>
            <a:r>
              <a:rPr lang="en-US" dirty="0" smtClean="0">
                <a:latin typeface="+mj-lt"/>
              </a:rPr>
              <a:t>.</a:t>
            </a:r>
          </a:p>
          <a:p>
            <a:pPr marL="252000" algn="just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dirty="0" smtClean="0">
                <a:latin typeface="+mj-lt"/>
              </a:rPr>
              <a:t>    </a:t>
            </a:r>
            <a:r>
              <a:rPr lang="en-US" dirty="0" err="1" smtClean="0">
                <a:latin typeface="+mj-lt"/>
              </a:rPr>
              <a:t>Desde</a:t>
            </a:r>
            <a:r>
              <a:rPr lang="en-US" dirty="0" smtClean="0">
                <a:latin typeface="+mj-lt"/>
              </a:rPr>
              <a:t> o </a:t>
            </a:r>
            <a:r>
              <a:rPr lang="en-US" dirty="0" err="1" smtClean="0">
                <a:latin typeface="+mj-lt"/>
              </a:rPr>
              <a:t>ceco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até</a:t>
            </a:r>
            <a:r>
              <a:rPr lang="en-US" dirty="0" smtClean="0">
                <a:latin typeface="+mj-lt"/>
              </a:rPr>
              <a:t> o </a:t>
            </a:r>
            <a:r>
              <a:rPr lang="en-US" dirty="0" err="1" smtClean="0">
                <a:latin typeface="+mj-lt"/>
              </a:rPr>
              <a:t>reto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observam</a:t>
            </a:r>
            <a:r>
              <a:rPr lang="en-US" dirty="0" smtClean="0">
                <a:latin typeface="+mj-lt"/>
              </a:rPr>
              <a:t>-se </a:t>
            </a:r>
            <a:r>
              <a:rPr lang="en-US" dirty="0" err="1" smtClean="0">
                <a:latin typeface="+mj-lt"/>
              </a:rPr>
              <a:t>múltiplas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úlceras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aftóides</a:t>
            </a:r>
            <a:r>
              <a:rPr lang="en-US" dirty="0" smtClean="0">
                <a:latin typeface="+mj-lt"/>
              </a:rPr>
              <a:t>, com </a:t>
            </a:r>
            <a:r>
              <a:rPr lang="en-US" dirty="0" err="1" smtClean="0">
                <a:latin typeface="+mj-lt"/>
              </a:rPr>
              <a:t>fundo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recoberto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por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fibrina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algumas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serpinginosas</a:t>
            </a:r>
            <a:r>
              <a:rPr lang="en-US" dirty="0" smtClean="0">
                <a:latin typeface="+mj-lt"/>
              </a:rPr>
              <a:t> e semi-</a:t>
            </a:r>
            <a:r>
              <a:rPr lang="en-US" dirty="0" err="1" smtClean="0">
                <a:latin typeface="+mj-lt"/>
              </a:rPr>
              <a:t>circunferenciais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medindo</a:t>
            </a:r>
            <a:r>
              <a:rPr lang="en-US" dirty="0" smtClean="0">
                <a:latin typeface="+mj-lt"/>
              </a:rPr>
              <a:t> entre 5 e 50 mm, </a:t>
            </a:r>
            <a:r>
              <a:rPr lang="en-US" dirty="0" err="1" smtClean="0">
                <a:latin typeface="+mj-lt"/>
              </a:rPr>
              <a:t>intercaladas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por</a:t>
            </a:r>
            <a:r>
              <a:rPr lang="en-US" dirty="0" smtClean="0">
                <a:latin typeface="+mj-lt"/>
              </a:rPr>
              <a:t>  </a:t>
            </a:r>
            <a:r>
              <a:rPr lang="en-US" dirty="0" err="1" smtClean="0">
                <a:latin typeface="+mj-lt"/>
              </a:rPr>
              <a:t>áreas</a:t>
            </a:r>
            <a:r>
              <a:rPr lang="en-US" dirty="0" smtClean="0">
                <a:latin typeface="+mj-lt"/>
              </a:rPr>
              <a:t> de mucosa normal. </a:t>
            </a:r>
            <a:r>
              <a:rPr lang="en-US" dirty="0" err="1" smtClean="0">
                <a:latin typeface="+mj-lt"/>
              </a:rPr>
              <a:t>Notam</a:t>
            </a:r>
            <a:r>
              <a:rPr lang="en-US" dirty="0" smtClean="0">
                <a:latin typeface="+mj-lt"/>
              </a:rPr>
              <a:t>-se </a:t>
            </a:r>
            <a:r>
              <a:rPr lang="en-US" dirty="0" err="1" smtClean="0">
                <a:latin typeface="+mj-lt"/>
              </a:rPr>
              <a:t>ainda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várias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retrações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cicatriciais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fibróticas</a:t>
            </a:r>
            <a:r>
              <a:rPr lang="en-US" dirty="0" smtClean="0">
                <a:latin typeface="+mj-lt"/>
              </a:rPr>
              <a:t> e </a:t>
            </a:r>
            <a:r>
              <a:rPr lang="en-US" dirty="0" err="1" smtClean="0">
                <a:latin typeface="+mj-lt"/>
              </a:rPr>
              <a:t>deformantes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todo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trajeto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colônico</a:t>
            </a:r>
            <a:r>
              <a:rPr lang="en-US" dirty="0" smtClean="0">
                <a:latin typeface="+mj-lt"/>
              </a:rPr>
              <a:t>. </a:t>
            </a:r>
          </a:p>
          <a:p>
            <a:pPr marL="252000" algn="just">
              <a:lnSpc>
                <a:spcPct val="110000"/>
              </a:lnSpc>
              <a:spcBef>
                <a:spcPts val="1200"/>
              </a:spcBef>
            </a:pPr>
            <a:endParaRPr lang="en-US" sz="1100" b="1" dirty="0" smtClean="0">
              <a:latin typeface="+mj-lt"/>
            </a:endParaRPr>
          </a:p>
          <a:p>
            <a:pPr marL="252000" algn="just">
              <a:spcBef>
                <a:spcPts val="1200"/>
              </a:spcBef>
            </a:pPr>
            <a:r>
              <a:rPr lang="en-US" b="1" dirty="0" err="1" smtClean="0">
                <a:latin typeface="+mj-lt"/>
              </a:rPr>
              <a:t>Conclusão</a:t>
            </a:r>
            <a:r>
              <a:rPr lang="en-US" b="1" dirty="0" smtClean="0">
                <a:latin typeface="+mj-lt"/>
              </a:rPr>
              <a:t>:</a:t>
            </a:r>
          </a:p>
          <a:p>
            <a:pPr algn="just"/>
            <a:endParaRPr lang="en-US" sz="900" b="1" dirty="0" smtClean="0">
              <a:latin typeface="+mj-lt"/>
            </a:endParaRPr>
          </a:p>
          <a:p>
            <a:pPr algn="just">
              <a:buNone/>
            </a:pPr>
            <a:r>
              <a:rPr lang="en-US" b="1" dirty="0" smtClean="0">
                <a:latin typeface="+mj-lt"/>
              </a:rPr>
              <a:t>     1.Controle de </a:t>
            </a:r>
            <a:r>
              <a:rPr lang="en-US" b="1" dirty="0" err="1" smtClean="0">
                <a:latin typeface="+mj-lt"/>
              </a:rPr>
              <a:t>Doença</a:t>
            </a:r>
            <a:r>
              <a:rPr lang="en-US" b="1" dirty="0" smtClean="0">
                <a:latin typeface="+mj-lt"/>
              </a:rPr>
              <a:t> de </a:t>
            </a:r>
            <a:r>
              <a:rPr lang="en-US" b="1" dirty="0" err="1" smtClean="0">
                <a:latin typeface="+mj-lt"/>
              </a:rPr>
              <a:t>Crohn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apresentando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úlceras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em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atividade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em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todo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trajeto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colônico</a:t>
            </a:r>
            <a:r>
              <a:rPr lang="en-US" b="1" dirty="0" smtClean="0">
                <a:latin typeface="+mj-lt"/>
              </a:rPr>
              <a:t> e </a:t>
            </a:r>
            <a:r>
              <a:rPr lang="en-US" b="1" dirty="0" err="1" smtClean="0">
                <a:latin typeface="+mj-lt"/>
              </a:rPr>
              <a:t>reto</a:t>
            </a:r>
            <a:r>
              <a:rPr lang="en-US" b="1" dirty="0" smtClean="0">
                <a:latin typeface="+mj-lt"/>
              </a:rPr>
              <a:t>. </a:t>
            </a:r>
          </a:p>
          <a:p>
            <a:pPr algn="just">
              <a:buNone/>
            </a:pPr>
            <a:r>
              <a:rPr lang="en-US" b="1" dirty="0" smtClean="0">
                <a:latin typeface="+mj-lt"/>
              </a:rPr>
              <a:t>     2.Retrações </a:t>
            </a:r>
            <a:r>
              <a:rPr lang="en-US" b="1" dirty="0" err="1" smtClean="0">
                <a:latin typeface="+mj-lt"/>
              </a:rPr>
              <a:t>cicatriciais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colorretais</a:t>
            </a:r>
            <a:r>
              <a:rPr lang="en-US" b="1" dirty="0" smtClean="0">
                <a:latin typeface="+mj-lt"/>
              </a:rPr>
              <a:t> com </a:t>
            </a:r>
            <a:r>
              <a:rPr lang="en-US" b="1" dirty="0" err="1" smtClean="0">
                <a:latin typeface="+mj-lt"/>
              </a:rPr>
              <a:t>deformidades</a:t>
            </a:r>
            <a:r>
              <a:rPr lang="en-US" b="1" dirty="0" smtClean="0">
                <a:latin typeface="+mj-lt"/>
              </a:rPr>
              <a:t>.</a:t>
            </a:r>
          </a:p>
          <a:p>
            <a:pPr algn="just">
              <a:buNone/>
            </a:pPr>
            <a:endParaRPr lang="en-US" sz="900" b="1" dirty="0" smtClean="0">
              <a:latin typeface="+mj-lt"/>
            </a:endParaRPr>
          </a:p>
          <a:p>
            <a:pPr algn="just">
              <a:buNone/>
            </a:pPr>
            <a:r>
              <a:rPr lang="en-US" dirty="0" smtClean="0">
                <a:latin typeface="+mj-lt"/>
              </a:rPr>
              <a:t>     Nota: </a:t>
            </a:r>
            <a:r>
              <a:rPr lang="en-US" dirty="0" err="1" smtClean="0">
                <a:latin typeface="+mj-lt"/>
              </a:rPr>
              <a:t>biópsias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seriadas</a:t>
            </a:r>
            <a:r>
              <a:rPr lang="en-US" dirty="0" smtClean="0">
                <a:latin typeface="+mj-lt"/>
              </a:rPr>
              <a:t> de </a:t>
            </a:r>
            <a:r>
              <a:rPr lang="en-US" dirty="0" err="1" smtClean="0">
                <a:latin typeface="+mj-lt"/>
              </a:rPr>
              <a:t>íleo</a:t>
            </a:r>
            <a:r>
              <a:rPr lang="en-US" dirty="0" smtClean="0">
                <a:latin typeface="+mj-lt"/>
              </a:rPr>
              <a:t> terminal, </a:t>
            </a:r>
            <a:r>
              <a:rPr lang="en-US" dirty="0" err="1" smtClean="0">
                <a:latin typeface="+mj-lt"/>
              </a:rPr>
              <a:t>cólon</a:t>
            </a:r>
            <a:r>
              <a:rPr lang="en-US" dirty="0" smtClean="0">
                <a:latin typeface="+mj-lt"/>
              </a:rPr>
              <a:t> D, </a:t>
            </a:r>
            <a:r>
              <a:rPr lang="en-US" dirty="0" err="1" smtClean="0">
                <a:latin typeface="+mj-lt"/>
              </a:rPr>
              <a:t>cólon</a:t>
            </a:r>
            <a:r>
              <a:rPr lang="en-US" dirty="0" smtClean="0">
                <a:latin typeface="+mj-lt"/>
              </a:rPr>
              <a:t> E </a:t>
            </a:r>
            <a:r>
              <a:rPr lang="en-US" dirty="0" err="1" smtClean="0">
                <a:latin typeface="+mj-lt"/>
              </a:rPr>
              <a:t>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reto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27888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Anatomopatológico</a:t>
            </a:r>
            <a:endParaRPr lang="en-US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502920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dirty="0" smtClean="0">
                <a:latin typeface="+mj-lt"/>
              </a:rPr>
              <a:t>1. </a:t>
            </a:r>
            <a:r>
              <a:rPr lang="en-US" dirty="0" err="1" smtClean="0">
                <a:latin typeface="+mj-lt"/>
              </a:rPr>
              <a:t>Biópsia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íleo</a:t>
            </a:r>
            <a:r>
              <a:rPr lang="en-US" dirty="0" smtClean="0">
                <a:latin typeface="+mj-lt"/>
              </a:rPr>
              <a:t>: </a:t>
            </a:r>
            <a:r>
              <a:rPr lang="en-US" dirty="0" err="1" smtClean="0">
                <a:latin typeface="+mj-lt"/>
              </a:rPr>
              <a:t>ileíte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crônica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moderada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inespecífica</a:t>
            </a:r>
            <a:r>
              <a:rPr lang="en-US" dirty="0" smtClean="0">
                <a:latin typeface="+mj-lt"/>
              </a:rPr>
              <a:t>.</a:t>
            </a:r>
          </a:p>
          <a:p>
            <a:pPr marL="514350" indent="-514350">
              <a:buAutoNum type="arabicPeriod"/>
            </a:pPr>
            <a:endParaRPr lang="en-US" dirty="0" smtClean="0">
              <a:latin typeface="+mj-lt"/>
            </a:endParaRPr>
          </a:p>
          <a:p>
            <a:pPr>
              <a:buNone/>
            </a:pPr>
            <a:r>
              <a:rPr lang="en-US" dirty="0" smtClean="0">
                <a:latin typeface="+mj-lt"/>
              </a:rPr>
              <a:t>2. </a:t>
            </a:r>
            <a:r>
              <a:rPr lang="en-US" dirty="0" err="1" smtClean="0">
                <a:latin typeface="+mj-lt"/>
              </a:rPr>
              <a:t>Biópsia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cólon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direito</a:t>
            </a:r>
            <a:r>
              <a:rPr lang="en-US" dirty="0" smtClean="0">
                <a:latin typeface="+mj-lt"/>
              </a:rPr>
              <a:t>: </a:t>
            </a:r>
            <a:r>
              <a:rPr lang="en-US" dirty="0" err="1" smtClean="0">
                <a:latin typeface="+mj-lt"/>
              </a:rPr>
              <a:t>colite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crônica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intensa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ulcerada</a:t>
            </a:r>
            <a:r>
              <a:rPr lang="en-US" dirty="0" smtClean="0">
                <a:latin typeface="+mj-lt"/>
              </a:rPr>
              <a:t>.</a:t>
            </a:r>
          </a:p>
          <a:p>
            <a:pPr>
              <a:buNone/>
            </a:pPr>
            <a:endParaRPr lang="en-US" dirty="0" smtClean="0">
              <a:latin typeface="+mj-lt"/>
            </a:endParaRPr>
          </a:p>
          <a:p>
            <a:pPr>
              <a:buNone/>
            </a:pPr>
            <a:r>
              <a:rPr lang="en-US" dirty="0" smtClean="0">
                <a:latin typeface="+mj-lt"/>
              </a:rPr>
              <a:t>3. </a:t>
            </a:r>
            <a:r>
              <a:rPr lang="en-US" dirty="0" err="1" smtClean="0">
                <a:latin typeface="+mj-lt"/>
              </a:rPr>
              <a:t>Biópsia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cólon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esquerdo</a:t>
            </a:r>
            <a:r>
              <a:rPr lang="en-US" dirty="0" smtClean="0">
                <a:latin typeface="+mj-lt"/>
              </a:rPr>
              <a:t>: </a:t>
            </a:r>
            <a:r>
              <a:rPr lang="en-US" dirty="0" err="1" smtClean="0">
                <a:latin typeface="+mj-lt"/>
              </a:rPr>
              <a:t>colite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crônica</a:t>
            </a:r>
            <a:r>
              <a:rPr lang="en-US" dirty="0" smtClean="0">
                <a:latin typeface="+mj-lt"/>
              </a:rPr>
              <a:t> com </a:t>
            </a:r>
            <a:r>
              <a:rPr lang="en-US" dirty="0" err="1" smtClean="0">
                <a:latin typeface="+mj-lt"/>
              </a:rPr>
              <a:t>formação</a:t>
            </a:r>
            <a:r>
              <a:rPr lang="en-US" dirty="0" smtClean="0">
                <a:latin typeface="+mj-lt"/>
              </a:rPr>
              <a:t> de </a:t>
            </a:r>
            <a:r>
              <a:rPr lang="en-US" dirty="0" err="1" smtClean="0">
                <a:latin typeface="+mj-lt"/>
              </a:rPr>
              <a:t>esboços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granulomatosos</a:t>
            </a:r>
            <a:r>
              <a:rPr lang="en-US" dirty="0" smtClean="0">
                <a:latin typeface="+mj-lt"/>
              </a:rPr>
              <a:t> e </a:t>
            </a:r>
            <a:r>
              <a:rPr lang="en-US" dirty="0" err="1" smtClean="0">
                <a:latin typeface="+mj-lt"/>
              </a:rPr>
              <a:t>células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gigantes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multinucleadas</a:t>
            </a:r>
            <a:r>
              <a:rPr lang="en-US" dirty="0" smtClean="0">
                <a:latin typeface="+mj-lt"/>
              </a:rPr>
              <a:t>.</a:t>
            </a:r>
          </a:p>
          <a:p>
            <a:pPr>
              <a:buNone/>
            </a:pPr>
            <a:endParaRPr lang="en-US" dirty="0" smtClean="0">
              <a:latin typeface="+mj-lt"/>
            </a:endParaRPr>
          </a:p>
          <a:p>
            <a:pPr>
              <a:buNone/>
            </a:pPr>
            <a:r>
              <a:rPr lang="en-US" dirty="0" smtClean="0">
                <a:latin typeface="+mj-lt"/>
              </a:rPr>
              <a:t>4. </a:t>
            </a:r>
            <a:r>
              <a:rPr lang="en-US" dirty="0" err="1" smtClean="0">
                <a:latin typeface="+mj-lt"/>
              </a:rPr>
              <a:t>Biópsia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reto</a:t>
            </a:r>
            <a:r>
              <a:rPr lang="en-US" dirty="0" smtClean="0">
                <a:latin typeface="+mj-lt"/>
              </a:rPr>
              <a:t>: </a:t>
            </a:r>
            <a:r>
              <a:rPr lang="en-US" dirty="0" err="1" smtClean="0">
                <a:latin typeface="+mj-lt"/>
              </a:rPr>
              <a:t>retite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crônica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ulcerada</a:t>
            </a:r>
            <a:r>
              <a:rPr lang="en-US" dirty="0" smtClean="0">
                <a:latin typeface="+mj-lt"/>
              </a:rPr>
              <a:t>.</a:t>
            </a:r>
          </a:p>
          <a:p>
            <a:pPr>
              <a:buNone/>
            </a:pPr>
            <a:endParaRPr lang="en-US" dirty="0" smtClean="0">
              <a:latin typeface="+mj-lt"/>
            </a:endParaRPr>
          </a:p>
          <a:p>
            <a:pPr>
              <a:buNone/>
            </a:pPr>
            <a:r>
              <a:rPr lang="en-US" dirty="0" smtClean="0">
                <a:latin typeface="+mj-lt"/>
              </a:rPr>
              <a:t>Nota: A </a:t>
            </a:r>
            <a:r>
              <a:rPr lang="en-US" dirty="0" err="1" smtClean="0">
                <a:latin typeface="+mj-lt"/>
              </a:rPr>
              <a:t>pesquisa</a:t>
            </a:r>
            <a:r>
              <a:rPr lang="en-US" dirty="0" smtClean="0">
                <a:latin typeface="+mj-lt"/>
              </a:rPr>
              <a:t> de </a:t>
            </a:r>
            <a:r>
              <a:rPr lang="en-US" dirty="0" err="1" smtClean="0">
                <a:latin typeface="+mj-lt"/>
              </a:rPr>
              <a:t>agentes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oportunistas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foi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negativa</a:t>
            </a:r>
            <a:r>
              <a:rPr lang="en-US" dirty="0" smtClean="0">
                <a:latin typeface="+mj-lt"/>
              </a:rPr>
              <a:t>.</a:t>
            </a:r>
          </a:p>
          <a:p>
            <a:pPr>
              <a:buNone/>
            </a:pPr>
            <a:endParaRPr lang="en-US" dirty="0" smtClean="0">
              <a:latin typeface="+mj-lt"/>
            </a:endParaRPr>
          </a:p>
          <a:p>
            <a:pPr>
              <a:buNone/>
            </a:pP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2665</TotalTime>
  <Words>1288</Words>
  <Application>Microsoft Office PowerPoint</Application>
  <PresentationFormat>Apresentação na tela (4:3)</PresentationFormat>
  <Paragraphs>294</Paragraphs>
  <Slides>31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Fluxo</vt:lpstr>
      <vt:lpstr>Reunião Anatomoendoscópica  </vt:lpstr>
      <vt:lpstr>JSC, masculino, 29 anos</vt:lpstr>
      <vt:lpstr>Slide 3</vt:lpstr>
      <vt:lpstr>VIDEO</vt:lpstr>
      <vt:lpstr>COLONOSCOPIA 10/03/14</vt:lpstr>
      <vt:lpstr>COLONOSCOPIA 10/03/14</vt:lpstr>
      <vt:lpstr>COLONOSCOPIA 10/03/14</vt:lpstr>
      <vt:lpstr>COLONOSCOPIA 10/03/14</vt:lpstr>
      <vt:lpstr>Anatomopatológico</vt:lpstr>
      <vt:lpstr>Anatomopatológico</vt:lpstr>
      <vt:lpstr>Anatomopatológico</vt:lpstr>
      <vt:lpstr>Anatomopatológico</vt:lpstr>
      <vt:lpstr>Doença de Crohn: Aspectos clínicos e endoscópicos  </vt:lpstr>
      <vt:lpstr>INTRODUÇÃO:</vt:lpstr>
      <vt:lpstr>INTRODUÇÃO:</vt:lpstr>
      <vt:lpstr>EPIDEMIOLOGIA:</vt:lpstr>
      <vt:lpstr>Slide 17</vt:lpstr>
      <vt:lpstr>DIAGNÓSTICO DIFERENCIAL:</vt:lpstr>
      <vt:lpstr>Slide 19</vt:lpstr>
      <vt:lpstr>INDICAÇÕES DE COLONOSCOPIA NAS DII:</vt:lpstr>
      <vt:lpstr>ACOMETIMENTO NA DC</vt:lpstr>
      <vt:lpstr>Slide 22</vt:lpstr>
      <vt:lpstr>SINOPSE ASPECTOS ENDOSCÓPICOS</vt:lpstr>
      <vt:lpstr>Slide 24</vt:lpstr>
      <vt:lpstr>Slide 25</vt:lpstr>
      <vt:lpstr>HISTOPATOLOGIA NAS DII:</vt:lpstr>
      <vt:lpstr>HISTOPATOLOGIA NAS DII:</vt:lpstr>
      <vt:lpstr>HISTOPATOLOGIA NA DII:</vt:lpstr>
      <vt:lpstr>HISTOPATOLOGIA NA DII:</vt:lpstr>
      <vt:lpstr>SEGUIMENTO ENDOSCÓPICO</vt:lpstr>
      <vt:lpstr>OBRIGADO!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Nelson Alem</dc:creator>
  <cp:lastModifiedBy>Nelson Alem</cp:lastModifiedBy>
  <cp:revision>161</cp:revision>
  <dcterms:created xsi:type="dcterms:W3CDTF">2014-04-07T21:55:59Z</dcterms:created>
  <dcterms:modified xsi:type="dcterms:W3CDTF">2014-04-30T21:38:49Z</dcterms:modified>
</cp:coreProperties>
</file>