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8" r:id="rId2"/>
    <p:sldId id="260" r:id="rId3"/>
    <p:sldId id="258" r:id="rId4"/>
    <p:sldId id="261" r:id="rId5"/>
    <p:sldId id="262" r:id="rId6"/>
    <p:sldId id="263" r:id="rId7"/>
    <p:sldId id="279" r:id="rId8"/>
    <p:sldId id="273" r:id="rId9"/>
    <p:sldId id="274" r:id="rId10"/>
    <p:sldId id="264" r:id="rId11"/>
    <p:sldId id="276" r:id="rId12"/>
    <p:sldId id="275" r:id="rId13"/>
    <p:sldId id="265" r:id="rId14"/>
    <p:sldId id="277" r:id="rId15"/>
    <p:sldId id="268" r:id="rId16"/>
    <p:sldId id="269" r:id="rId17"/>
    <p:sldId id="271" r:id="rId18"/>
    <p:sldId id="272" r:id="rId19"/>
    <p:sldId id="281" r:id="rId20"/>
    <p:sldId id="280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5BAC4-B547-45C4-B684-77AA58D5927B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1F8F2-4F9B-4170-B73A-8B74706826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1F8F2-4F9B-4170-B73A-8B74706826FA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1F8F2-4F9B-4170-B73A-8B74706826FA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C480-BFDA-4552-81F4-0DDC04A6579C}" type="datetimeFigureOut">
              <a:rPr lang="pt-BR" smtClean="0"/>
              <a:pPr/>
              <a:t>12/03/2013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569F5-D61B-48C7-8BC8-D3F28CC353F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685800" y="2319338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5500" dirty="0" smtClean="0">
                <a:solidFill>
                  <a:srgbClr val="FFFF00"/>
                </a:solidFill>
              </a:rPr>
              <a:t>ARTIGO </a:t>
            </a:r>
            <a:r>
              <a:rPr lang="pt-BR" sz="5500" dirty="0" smtClean="0">
                <a:solidFill>
                  <a:srgbClr val="FFFF00"/>
                </a:solidFill>
              </a:rPr>
              <a:t>CIENTÍFICO</a:t>
            </a:r>
            <a:endParaRPr lang="pt-BR" sz="5500" dirty="0">
              <a:solidFill>
                <a:srgbClr val="FFFF00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547813" y="549275"/>
            <a:ext cx="5832475" cy="1014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Serviço de Endoscopia Gastrointestinal</a:t>
            </a:r>
            <a:br>
              <a:rPr lang="pt-B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pt-B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Hospital das Clínicas</a:t>
            </a:r>
            <a:br>
              <a:rPr lang="pt-B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pt-BR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Faculdade de Medicina da Universidade de São Paulo</a:t>
            </a: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371600" y="491676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Cíntia Morais – E1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São Paulo, 13 de março de 2013.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Um total de </a:t>
            </a:r>
            <a:r>
              <a:rPr lang="pt-BR" sz="2400" dirty="0" smtClean="0">
                <a:solidFill>
                  <a:srgbClr val="FFFF00"/>
                </a:solidFill>
              </a:rPr>
              <a:t>21 pacientes</a:t>
            </a:r>
            <a:r>
              <a:rPr lang="pt-BR" sz="2400" dirty="0" smtClean="0">
                <a:solidFill>
                  <a:schemeClr val="bg1"/>
                </a:solidFill>
              </a:rPr>
              <a:t> foram </a:t>
            </a:r>
            <a:r>
              <a:rPr lang="pt-BR" sz="2400" dirty="0" smtClean="0">
                <a:solidFill>
                  <a:srgbClr val="FFFF00"/>
                </a:solidFill>
              </a:rPr>
              <a:t>inscritos</a:t>
            </a:r>
            <a:r>
              <a:rPr lang="pt-BR" sz="2400" dirty="0" smtClean="0">
                <a:solidFill>
                  <a:schemeClr val="bg1"/>
                </a:solidFill>
              </a:rPr>
              <a:t> no estudo. </a:t>
            </a:r>
            <a:r>
              <a:rPr lang="pt-BR" sz="2400" dirty="0" smtClean="0">
                <a:solidFill>
                  <a:srgbClr val="FFFF00"/>
                </a:solidFill>
              </a:rPr>
              <a:t>Três</a:t>
            </a:r>
            <a:r>
              <a:rPr lang="pt-BR" sz="2400" dirty="0" smtClean="0">
                <a:solidFill>
                  <a:schemeClr val="bg1"/>
                </a:solidFill>
              </a:rPr>
              <a:t> pacientes </a:t>
            </a:r>
            <a:r>
              <a:rPr lang="pt-BR" sz="2400" dirty="0" smtClean="0">
                <a:solidFill>
                  <a:srgbClr val="FFFF00"/>
                </a:solidFill>
              </a:rPr>
              <a:t>retiraram-se</a:t>
            </a:r>
            <a:r>
              <a:rPr lang="pt-BR" sz="2400" dirty="0" smtClean="0">
                <a:solidFill>
                  <a:schemeClr val="bg1"/>
                </a:solidFill>
              </a:rPr>
              <a:t> do estudo dentro de uma semana </a:t>
            </a:r>
            <a:r>
              <a:rPr lang="pt-BR" sz="2400" dirty="0" smtClean="0">
                <a:solidFill>
                  <a:schemeClr val="bg1"/>
                </a:solidFill>
              </a:rPr>
              <a:t>devido a queixas </a:t>
            </a:r>
            <a:r>
              <a:rPr lang="pt-BR" sz="2400" dirty="0" smtClean="0">
                <a:solidFill>
                  <a:schemeClr val="bg1"/>
                </a:solidFill>
              </a:rPr>
              <a:t>de desconforto epigástrico e vômitos, secundário a colocação do BIB.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Assim,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pacientes</a:t>
            </a:r>
            <a:r>
              <a:rPr lang="pt-BR" sz="2400" b="1" dirty="0" smtClean="0">
                <a:solidFill>
                  <a:schemeClr val="bg1"/>
                </a:solidFill>
              </a:rPr>
              <a:t> completaram o estudo</a:t>
            </a:r>
            <a:r>
              <a:rPr lang="pt-BR" sz="2400" dirty="0" smtClean="0">
                <a:solidFill>
                  <a:schemeClr val="bg1"/>
                </a:solidFill>
              </a:rPr>
              <a:t>, </a:t>
            </a:r>
            <a:r>
              <a:rPr lang="pt-BR" sz="2400" dirty="0" smtClean="0">
                <a:solidFill>
                  <a:schemeClr val="bg1"/>
                </a:solidFill>
              </a:rPr>
              <a:t>sendo </a:t>
            </a:r>
            <a:r>
              <a:rPr lang="pt-BR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no grupo com BIB e 10 no grupo de controle</a:t>
            </a:r>
            <a:r>
              <a:rPr lang="pt-BR" sz="2400" dirty="0" smtClean="0">
                <a:solidFill>
                  <a:schemeClr val="bg1"/>
                </a:solidFill>
              </a:rPr>
              <a:t>. </a:t>
            </a: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- </a:t>
            </a:r>
            <a:r>
              <a:rPr lang="pt-BR" sz="2400" dirty="0" smtClean="0">
                <a:solidFill>
                  <a:schemeClr val="bg1"/>
                </a:solidFill>
              </a:rPr>
              <a:t>As características basais dos grupos BIB e placebo foram </a:t>
            </a:r>
            <a:r>
              <a:rPr lang="pt-BR" sz="2400" dirty="0" smtClean="0">
                <a:solidFill>
                  <a:schemeClr val="bg1"/>
                </a:solidFill>
              </a:rPr>
              <a:t>semelhantes: </a:t>
            </a:r>
            <a:r>
              <a:rPr lang="pt-BR" sz="2400" dirty="0" smtClean="0">
                <a:solidFill>
                  <a:schemeClr val="bg1"/>
                </a:solidFill>
              </a:rPr>
              <a:t>idade</a:t>
            </a:r>
            <a:r>
              <a:rPr lang="pt-BR" sz="2400" dirty="0" smtClean="0">
                <a:solidFill>
                  <a:schemeClr val="bg1"/>
                </a:solidFill>
              </a:rPr>
              <a:t>, sexo, IMC, proporção de </a:t>
            </a:r>
            <a:r>
              <a:rPr lang="pt-BR" sz="2400" i="1" dirty="0" smtClean="0">
                <a:solidFill>
                  <a:schemeClr val="bg1"/>
                </a:solidFill>
              </a:rPr>
              <a:t>diabetes </a:t>
            </a:r>
            <a:r>
              <a:rPr lang="pt-BR" sz="2400" i="1" dirty="0" err="1" smtClean="0">
                <a:solidFill>
                  <a:schemeClr val="bg1"/>
                </a:solidFill>
              </a:rPr>
              <a:t>mellitus</a:t>
            </a:r>
            <a:r>
              <a:rPr lang="pt-BR" sz="2400" i="1" dirty="0" smtClean="0">
                <a:solidFill>
                  <a:schemeClr val="bg1"/>
                </a:solidFill>
              </a:rPr>
              <a:t>,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err="1" smtClean="0">
                <a:solidFill>
                  <a:schemeClr val="bg1"/>
                </a:solidFill>
              </a:rPr>
              <a:t>hipercolesterolemia</a:t>
            </a:r>
            <a:r>
              <a:rPr lang="pt-BR" sz="2400" dirty="0" smtClean="0">
                <a:solidFill>
                  <a:schemeClr val="bg1"/>
                </a:solidFill>
              </a:rPr>
              <a:t>, nível de alanina </a:t>
            </a:r>
            <a:r>
              <a:rPr lang="pt-BR" sz="2400" dirty="0" err="1" smtClean="0">
                <a:solidFill>
                  <a:schemeClr val="bg1"/>
                </a:solidFill>
              </a:rPr>
              <a:t>aminotransferase</a:t>
            </a:r>
            <a:r>
              <a:rPr lang="pt-BR" sz="2400" dirty="0" smtClean="0">
                <a:solidFill>
                  <a:schemeClr val="bg1"/>
                </a:solidFill>
              </a:rPr>
              <a:t> (ALT), nível de </a:t>
            </a:r>
            <a:r>
              <a:rPr lang="pt-BR" sz="2400" dirty="0" err="1" smtClean="0">
                <a:solidFill>
                  <a:schemeClr val="bg1"/>
                </a:solidFill>
              </a:rPr>
              <a:t>aspartato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err="1" smtClean="0">
                <a:solidFill>
                  <a:schemeClr val="bg1"/>
                </a:solidFill>
              </a:rPr>
              <a:t>aminotransferase</a:t>
            </a:r>
            <a:r>
              <a:rPr lang="pt-BR" sz="2400" dirty="0" smtClean="0">
                <a:solidFill>
                  <a:schemeClr val="bg1"/>
                </a:solidFill>
              </a:rPr>
              <a:t> (AST), pontuação de esteatose, </a:t>
            </a:r>
            <a:r>
              <a:rPr lang="pt-BR" sz="2400" dirty="0" smtClean="0">
                <a:solidFill>
                  <a:schemeClr val="bg1"/>
                </a:solidFill>
              </a:rPr>
              <a:t>escores </a:t>
            </a:r>
            <a:r>
              <a:rPr lang="pt-BR" sz="2400" dirty="0" smtClean="0">
                <a:solidFill>
                  <a:schemeClr val="bg1"/>
                </a:solidFill>
              </a:rPr>
              <a:t>de atividade </a:t>
            </a:r>
            <a:r>
              <a:rPr lang="pt-BR" sz="2400" dirty="0" smtClean="0">
                <a:solidFill>
                  <a:schemeClr val="bg1"/>
                </a:solidFill>
              </a:rPr>
              <a:t>NAFLD e </a:t>
            </a:r>
            <a:r>
              <a:rPr lang="pt-BR" sz="2400" dirty="0" smtClean="0">
                <a:solidFill>
                  <a:schemeClr val="bg1"/>
                </a:solidFill>
              </a:rPr>
              <a:t>grau de </a:t>
            </a:r>
            <a:r>
              <a:rPr lang="pt-BR" sz="2400" dirty="0" smtClean="0">
                <a:solidFill>
                  <a:schemeClr val="bg1"/>
                </a:solidFill>
              </a:rPr>
              <a:t>fibrose.</a:t>
            </a:r>
            <a:endParaRPr lang="pt-BR" sz="2400" u="sng" dirty="0" smtClean="0"/>
          </a:p>
        </p:txBody>
      </p:sp>
      <p:sp>
        <p:nvSpPr>
          <p:cNvPr id="6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</a:t>
            </a: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16847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000" b="1" dirty="0" smtClean="0"/>
              <a:t>RESULTADOS</a:t>
            </a:r>
          </a:p>
          <a:p>
            <a:pPr algn="just">
              <a:buNone/>
            </a:pPr>
            <a:r>
              <a:rPr lang="pt-BR" sz="2000" dirty="0" smtClean="0"/>
              <a:t>	</a:t>
            </a:r>
            <a:endParaRPr lang="pt-BR" sz="2000" u="sng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464400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26979" y="1340768"/>
            <a:ext cx="458152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eta para a direita 6"/>
          <p:cNvSpPr/>
          <p:nvPr/>
        </p:nvSpPr>
        <p:spPr>
          <a:xfrm>
            <a:off x="107504" y="2492896"/>
            <a:ext cx="360040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107504" y="5229200"/>
            <a:ext cx="360040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107504" y="6237312"/>
            <a:ext cx="360040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Seta para a direita 9"/>
          <p:cNvSpPr/>
          <p:nvPr/>
        </p:nvSpPr>
        <p:spPr>
          <a:xfrm>
            <a:off x="4644008" y="1484784"/>
            <a:ext cx="360040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4644008" y="5085184"/>
            <a:ext cx="360040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Seta para a direita 11"/>
          <p:cNvSpPr/>
          <p:nvPr/>
        </p:nvSpPr>
        <p:spPr>
          <a:xfrm>
            <a:off x="4644008" y="4077072"/>
            <a:ext cx="360040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4" name="Título 1"/>
          <p:cNvSpPr txBox="1"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</a:t>
            </a: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88232"/>
            <a:ext cx="4248472" cy="50691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	- Verificou-se uma </a:t>
            </a:r>
            <a:r>
              <a:rPr lang="pt-BR" sz="2200" dirty="0" smtClean="0">
                <a:solidFill>
                  <a:srgbClr val="FFFF00"/>
                </a:solidFill>
              </a:rPr>
              <a:t>diminuição </a:t>
            </a:r>
            <a:r>
              <a:rPr lang="pt-BR" sz="2200" dirty="0" smtClean="0">
                <a:solidFill>
                  <a:schemeClr val="bg1"/>
                </a:solidFill>
              </a:rPr>
              <a:t>significativa na média </a:t>
            </a:r>
            <a:r>
              <a:rPr lang="pt-BR" sz="2200" dirty="0" smtClean="0">
                <a:solidFill>
                  <a:srgbClr val="FFFF00"/>
                </a:solidFill>
              </a:rPr>
              <a:t>do </a:t>
            </a:r>
            <a:r>
              <a:rPr lang="pt-BR" sz="2200" b="1" dirty="0" smtClean="0">
                <a:solidFill>
                  <a:srgbClr val="FFFF00"/>
                </a:solidFill>
              </a:rPr>
              <a:t>IMC</a:t>
            </a:r>
            <a:r>
              <a:rPr lang="pt-BR" sz="2200" dirty="0" smtClean="0">
                <a:solidFill>
                  <a:srgbClr val="FFFF00"/>
                </a:solidFill>
              </a:rPr>
              <a:t> </a:t>
            </a:r>
            <a:r>
              <a:rPr lang="pt-BR" sz="2200" dirty="0" smtClean="0">
                <a:solidFill>
                  <a:schemeClr val="bg1"/>
                </a:solidFill>
              </a:rPr>
              <a:t>tanto no grupo com BIB quanto no controle (32,4± 9,1 na linha de base </a:t>
            </a:r>
            <a:r>
              <a:rPr lang="pt-BR" sz="2200" dirty="0" err="1" smtClean="0">
                <a:solidFill>
                  <a:schemeClr val="bg1"/>
                </a:solidFill>
              </a:rPr>
              <a:t>vs</a:t>
            </a:r>
            <a:r>
              <a:rPr lang="pt-BR" sz="2200" dirty="0" smtClean="0">
                <a:solidFill>
                  <a:schemeClr val="bg1"/>
                </a:solidFill>
              </a:rPr>
              <a:t> 31,6 ± 9,5 no final do tratamento, </a:t>
            </a:r>
            <a:r>
              <a:rPr lang="pt-BR" sz="2200" i="1" dirty="0" smtClean="0">
                <a:solidFill>
                  <a:schemeClr val="bg1"/>
                </a:solidFill>
              </a:rPr>
              <a:t>P</a:t>
            </a:r>
            <a:r>
              <a:rPr lang="pt-BR" sz="2200" dirty="0" smtClean="0">
                <a:solidFill>
                  <a:schemeClr val="bg1"/>
                </a:solidFill>
              </a:rPr>
              <a:t>=0,022). No entanto, a diminuição na mediana [intervalo] do IMC foi </a:t>
            </a:r>
            <a:r>
              <a:rPr lang="pt-BR" sz="2200" dirty="0" smtClean="0">
                <a:solidFill>
                  <a:srgbClr val="FFFF00"/>
                </a:solidFill>
              </a:rPr>
              <a:t>significativamente maior</a:t>
            </a:r>
            <a:r>
              <a:rPr lang="pt-BR" sz="2200" dirty="0" smtClean="0">
                <a:solidFill>
                  <a:schemeClr val="bg1"/>
                </a:solidFill>
              </a:rPr>
              <a:t> no grupo </a:t>
            </a:r>
            <a:r>
              <a:rPr lang="pt-BR" sz="2200" dirty="0" smtClean="0">
                <a:solidFill>
                  <a:srgbClr val="FFFF00"/>
                </a:solidFill>
              </a:rPr>
              <a:t>com BIB </a:t>
            </a:r>
            <a:r>
              <a:rPr lang="pt-BR" sz="2200" dirty="0" smtClean="0">
                <a:solidFill>
                  <a:schemeClr val="bg1"/>
                </a:solidFill>
              </a:rPr>
              <a:t>que no grupo controle (1,52 [0,36-3,37] </a:t>
            </a:r>
            <a:r>
              <a:rPr lang="pt-BR" sz="2200" dirty="0" err="1" smtClean="0">
                <a:solidFill>
                  <a:schemeClr val="bg1"/>
                </a:solidFill>
              </a:rPr>
              <a:t>vs</a:t>
            </a:r>
            <a:r>
              <a:rPr lang="pt-BR" sz="2200" dirty="0" smtClean="0">
                <a:solidFill>
                  <a:schemeClr val="bg1"/>
                </a:solidFill>
              </a:rPr>
              <a:t> 0,8 [-0,74 para 1,33], </a:t>
            </a:r>
            <a:r>
              <a:rPr lang="pt-BR" sz="2200" i="1" dirty="0" smtClean="0">
                <a:solidFill>
                  <a:schemeClr val="bg1"/>
                </a:solidFill>
              </a:rPr>
              <a:t>P</a:t>
            </a:r>
            <a:r>
              <a:rPr lang="pt-BR" sz="2200" dirty="0" smtClean="0">
                <a:solidFill>
                  <a:schemeClr val="bg1"/>
                </a:solidFill>
              </a:rPr>
              <a:t>= 0,0008) (Fig. 1</a:t>
            </a:r>
            <a:r>
              <a:rPr lang="pt-BR" sz="2200" dirty="0" smtClean="0">
                <a:solidFill>
                  <a:schemeClr val="bg1"/>
                </a:solidFill>
              </a:rPr>
              <a:t>).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pt-BR" sz="2200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5330" y="1988840"/>
            <a:ext cx="4584596" cy="4001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</a:t>
            </a: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5364088" y="4941168"/>
            <a:ext cx="432048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7740352" y="4941168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Símbolo H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12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861667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sz="2400" b="1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- A </a:t>
            </a:r>
            <a:r>
              <a:rPr lang="pt-BR" sz="2400" dirty="0" smtClean="0">
                <a:solidFill>
                  <a:schemeClr val="bg1"/>
                </a:solidFill>
              </a:rPr>
              <a:t>mediana </a:t>
            </a:r>
            <a:r>
              <a:rPr lang="pt-BR" sz="2400" dirty="0" smtClean="0">
                <a:solidFill>
                  <a:srgbClr val="FFFF00"/>
                </a:solidFill>
              </a:rPr>
              <a:t>da pontuação de atividade da doença gordurosa </a:t>
            </a:r>
            <a:r>
              <a:rPr lang="pt-BR" sz="2400" dirty="0" smtClean="0">
                <a:solidFill>
                  <a:schemeClr val="bg1"/>
                </a:solidFill>
              </a:rPr>
              <a:t>não alcoólica do fígado, no final do tratamento, foram significativamente menores nos tratados com BIB em comparação com o grupo placebo. (2 [0,75] </a:t>
            </a:r>
            <a:r>
              <a:rPr lang="pt-BR" sz="2400" dirty="0" err="1" smtClean="0">
                <a:solidFill>
                  <a:schemeClr val="bg1"/>
                </a:solidFill>
              </a:rPr>
              <a:t>vs</a:t>
            </a:r>
            <a:r>
              <a:rPr lang="pt-BR" sz="2400" dirty="0" smtClean="0">
                <a:solidFill>
                  <a:schemeClr val="bg1"/>
                </a:solidFill>
              </a:rPr>
              <a:t> 4 [2,25]; </a:t>
            </a:r>
            <a:r>
              <a:rPr lang="pt-BR" sz="2400" i="1" dirty="0" smtClean="0">
                <a:solidFill>
                  <a:schemeClr val="bg1"/>
                </a:solidFill>
              </a:rPr>
              <a:t>P=</a:t>
            </a:r>
            <a:r>
              <a:rPr lang="pt-BR" sz="2400" dirty="0" smtClean="0">
                <a:solidFill>
                  <a:schemeClr val="bg1"/>
                </a:solidFill>
              </a:rPr>
              <a:t>0,03).</a:t>
            </a:r>
          </a:p>
          <a:p>
            <a:pPr algn="just">
              <a:buNone/>
            </a:pP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pt-BR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3356992"/>
            <a:ext cx="9042522" cy="315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e 5"/>
          <p:cNvSpPr/>
          <p:nvPr/>
        </p:nvSpPr>
        <p:spPr>
          <a:xfrm>
            <a:off x="5724128" y="5445224"/>
            <a:ext cx="194421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</a:t>
            </a: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Símbolo H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Houve uma tendência de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melhora</a:t>
            </a:r>
            <a:r>
              <a:rPr lang="pt-BR" sz="2400" dirty="0" smtClean="0">
                <a:solidFill>
                  <a:schemeClr val="bg1"/>
                </a:solidFill>
              </a:rPr>
              <a:t> nos </a:t>
            </a:r>
            <a:r>
              <a:rPr lang="pt-BR" sz="2400" dirty="0" smtClean="0">
                <a:solidFill>
                  <a:srgbClr val="FFFF00"/>
                </a:solidFill>
              </a:rPr>
              <a:t>escores médios da </a:t>
            </a:r>
            <a:r>
              <a:rPr lang="pt-BR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esteatose</a:t>
            </a:r>
            <a:r>
              <a:rPr lang="pt-BR" sz="2400" dirty="0" smtClean="0">
                <a:solidFill>
                  <a:schemeClr val="bg1"/>
                </a:solidFill>
              </a:rPr>
              <a:t> (1 [0,75] </a:t>
            </a:r>
            <a:r>
              <a:rPr lang="pt-BR" sz="2400" dirty="0" err="1" smtClean="0">
                <a:solidFill>
                  <a:schemeClr val="bg1"/>
                </a:solidFill>
              </a:rPr>
              <a:t>vs</a:t>
            </a:r>
            <a:r>
              <a:rPr lang="pt-BR" sz="2400" dirty="0" smtClean="0">
                <a:solidFill>
                  <a:schemeClr val="bg1"/>
                </a:solidFill>
              </a:rPr>
              <a:t> 1 [1],</a:t>
            </a:r>
            <a:r>
              <a:rPr lang="pt-BR" sz="2400" i="1" dirty="0" smtClean="0">
                <a:solidFill>
                  <a:schemeClr val="bg1"/>
                </a:solidFill>
              </a:rPr>
              <a:t> P=</a:t>
            </a:r>
            <a:r>
              <a:rPr lang="pt-BR" sz="2400" dirty="0" smtClean="0">
                <a:solidFill>
                  <a:schemeClr val="bg1"/>
                </a:solidFill>
              </a:rPr>
              <a:t>0,075) no grupo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BIB </a:t>
            </a:r>
            <a:r>
              <a:rPr lang="pt-BR" sz="2400" dirty="0" smtClean="0">
                <a:solidFill>
                  <a:schemeClr val="bg1"/>
                </a:solidFill>
              </a:rPr>
              <a:t>versus o grupo placebo.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</a:t>
            </a:r>
            <a:r>
              <a:rPr lang="pt-BR" sz="2400" b="1" dirty="0" smtClean="0">
                <a:solidFill>
                  <a:schemeClr val="bg1"/>
                </a:solidFill>
              </a:rPr>
              <a:t>Não houve mudança</a:t>
            </a:r>
            <a:r>
              <a:rPr lang="pt-BR" sz="2400" dirty="0" smtClean="0">
                <a:solidFill>
                  <a:schemeClr val="bg1"/>
                </a:solidFill>
              </a:rPr>
              <a:t> na mediana (IQR) do grau de </a:t>
            </a:r>
            <a:r>
              <a:rPr lang="pt-BR" sz="2400" b="1" dirty="0" smtClean="0">
                <a:solidFill>
                  <a:schemeClr val="bg1"/>
                </a:solidFill>
              </a:rPr>
              <a:t>inflamação lobular </a:t>
            </a:r>
            <a:r>
              <a:rPr lang="pt-BR" sz="2400" b="1" dirty="0" err="1" smtClean="0">
                <a:solidFill>
                  <a:schemeClr val="bg1"/>
                </a:solidFill>
              </a:rPr>
              <a:t>hepatocelular</a:t>
            </a:r>
            <a:r>
              <a:rPr lang="pt-BR" sz="2400" b="1" dirty="0" smtClean="0">
                <a:solidFill>
                  <a:schemeClr val="bg1"/>
                </a:solidFill>
              </a:rPr>
              <a:t>, </a:t>
            </a:r>
            <a:r>
              <a:rPr lang="pt-BR" sz="2400" b="1" dirty="0" err="1" smtClean="0">
                <a:solidFill>
                  <a:schemeClr val="bg1"/>
                </a:solidFill>
              </a:rPr>
              <a:t>balonização</a:t>
            </a:r>
            <a:r>
              <a:rPr lang="pt-BR" sz="2400" b="1" dirty="0" smtClean="0">
                <a:solidFill>
                  <a:schemeClr val="bg1"/>
                </a:solidFill>
              </a:rPr>
              <a:t> </a:t>
            </a:r>
            <a:r>
              <a:rPr lang="pt-BR" sz="2400" b="1" dirty="0" smtClean="0">
                <a:solidFill>
                  <a:schemeClr val="bg1"/>
                </a:solidFill>
              </a:rPr>
              <a:t>ou pontuação de fibrose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ambos </a:t>
            </a:r>
            <a:r>
              <a:rPr lang="pt-BR" sz="2400" dirty="0" smtClean="0">
                <a:solidFill>
                  <a:schemeClr val="bg1"/>
                </a:solidFill>
              </a:rPr>
              <a:t>os grupos após o tratamento.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endParaRPr lang="pt-BR" sz="24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3016"/>
            <a:ext cx="9144000" cy="319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e 5"/>
          <p:cNvSpPr/>
          <p:nvPr/>
        </p:nvSpPr>
        <p:spPr>
          <a:xfrm>
            <a:off x="5724128" y="4797152"/>
            <a:ext cx="194421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strela de 5 pontas 7"/>
          <p:cNvSpPr/>
          <p:nvPr/>
        </p:nvSpPr>
        <p:spPr>
          <a:xfrm>
            <a:off x="6624736" y="6237312"/>
            <a:ext cx="179512" cy="144016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strela de 5 pontas 8"/>
          <p:cNvSpPr/>
          <p:nvPr/>
        </p:nvSpPr>
        <p:spPr>
          <a:xfrm>
            <a:off x="6588224" y="5229200"/>
            <a:ext cx="179512" cy="144016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strela de 5 pontas 9"/>
          <p:cNvSpPr/>
          <p:nvPr/>
        </p:nvSpPr>
        <p:spPr>
          <a:xfrm>
            <a:off x="6624736" y="5445224"/>
            <a:ext cx="179512" cy="144016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5652120" y="5661248"/>
            <a:ext cx="1944216" cy="288032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ítulo 1"/>
          <p:cNvSpPr txBox="1"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</a:t>
            </a: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rgbClr val="FFFF00"/>
                </a:solidFill>
              </a:rPr>
              <a:t>→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Este é o primeiro estudo a relatar sobre o novo uso do balão intragástrico na gestão </a:t>
            </a:r>
            <a:r>
              <a:rPr lang="pt-BR" sz="2400" dirty="0" smtClean="0">
                <a:solidFill>
                  <a:schemeClr val="bg1"/>
                </a:solidFill>
              </a:rPr>
              <a:t>da </a:t>
            </a:r>
            <a:r>
              <a:rPr lang="pt-BR" sz="2400" dirty="0" smtClean="0">
                <a:solidFill>
                  <a:schemeClr val="bg1"/>
                </a:solidFill>
              </a:rPr>
              <a:t>doença do fígado gorduroso.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rgbClr val="FFFF00"/>
                </a:solidFill>
              </a:rPr>
              <a:t>→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A perda de peso resultou numa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redução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do IMC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maior n</a:t>
            </a:r>
            <a:r>
              <a:rPr lang="pt-BR" sz="2400" dirty="0" smtClean="0">
                <a:solidFill>
                  <a:schemeClr val="bg1"/>
                </a:solidFill>
              </a:rPr>
              <a:t>o </a:t>
            </a:r>
            <a:r>
              <a:rPr lang="pt-BR" sz="2400" dirty="0" smtClean="0">
                <a:solidFill>
                  <a:schemeClr val="bg1"/>
                </a:solidFill>
              </a:rPr>
              <a:t>grupo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tratado.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rgbClr val="FFFF00"/>
                </a:solidFill>
              </a:rPr>
              <a:t>→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Houve uma melhora significativa da histologia hepática no grupo tratado em relação aos escores de atividade da </a:t>
            </a:r>
            <a:r>
              <a:rPr lang="pt-BR" sz="2400" dirty="0" smtClean="0">
                <a:solidFill>
                  <a:schemeClr val="bg1"/>
                </a:solidFill>
              </a:rPr>
              <a:t>NAFLD e escore de </a:t>
            </a:r>
            <a:r>
              <a:rPr lang="pt-BR" sz="2400" dirty="0" smtClean="0">
                <a:solidFill>
                  <a:schemeClr val="bg1"/>
                </a:solidFill>
              </a:rPr>
              <a:t>esteatose.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rgbClr val="FFFF00"/>
                </a:solidFill>
              </a:rPr>
              <a:t>→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Este estudo </a:t>
            </a:r>
            <a:r>
              <a:rPr lang="pt-BR" sz="2400" dirty="0" smtClean="0">
                <a:solidFill>
                  <a:schemeClr val="bg1"/>
                </a:solidFill>
              </a:rPr>
              <a:t>mostrou </a:t>
            </a:r>
            <a:r>
              <a:rPr lang="pt-BR" sz="2400" dirty="0" smtClean="0">
                <a:solidFill>
                  <a:schemeClr val="bg1"/>
                </a:solidFill>
              </a:rPr>
              <a:t>que, mesmo </a:t>
            </a:r>
            <a:r>
              <a:rPr lang="pt-BR" sz="2400" dirty="0" smtClean="0">
                <a:solidFill>
                  <a:schemeClr val="bg1"/>
                </a:solidFill>
              </a:rPr>
              <a:t>um </a:t>
            </a:r>
            <a:r>
              <a:rPr lang="pt-BR" sz="2400" dirty="0" smtClean="0">
                <a:solidFill>
                  <a:schemeClr val="bg1"/>
                </a:solidFill>
              </a:rPr>
              <a:t>curto período </a:t>
            </a:r>
            <a:r>
              <a:rPr lang="pt-BR" sz="2400" dirty="0" smtClean="0">
                <a:solidFill>
                  <a:schemeClr val="bg1"/>
                </a:solidFill>
              </a:rPr>
              <a:t>de </a:t>
            </a:r>
            <a:r>
              <a:rPr lang="pt-BR" sz="2400" dirty="0" smtClean="0">
                <a:solidFill>
                  <a:schemeClr val="bg1"/>
                </a:solidFill>
              </a:rPr>
              <a:t>tratamento pode resultar em melhora parcial de parâmetros histológicos.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i="1" dirty="0" smtClean="0">
                <a:solidFill>
                  <a:schemeClr val="bg1"/>
                </a:solidFill>
              </a:rPr>
              <a:t>“</a:t>
            </a:r>
            <a:r>
              <a:rPr lang="pt-BR" sz="2400" i="1" dirty="0" smtClean="0">
                <a:solidFill>
                  <a:schemeClr val="bg1"/>
                </a:solidFill>
              </a:rPr>
              <a:t>Acreditamos que o balão intragástrico tem potencial no tratamento de NASH”.</a:t>
            </a:r>
            <a:endParaRPr lang="pt-BR" sz="2400" i="1" dirty="0">
              <a:solidFill>
                <a:schemeClr val="bg1"/>
              </a:solidFill>
            </a:endParaRPr>
          </a:p>
        </p:txBody>
      </p:sp>
      <p:sp>
        <p:nvSpPr>
          <p:cNvPr id="6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</a:t>
            </a: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SÃO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As </a:t>
            </a:r>
            <a:r>
              <a:rPr lang="pt-BR" sz="2400" dirty="0" smtClean="0">
                <a:solidFill>
                  <a:srgbClr val="FFFF00"/>
                </a:solidFill>
              </a:rPr>
              <a:t>principais limitações </a:t>
            </a:r>
            <a:r>
              <a:rPr lang="pt-BR" sz="2400" dirty="0" smtClean="0">
                <a:solidFill>
                  <a:schemeClr val="bg1"/>
                </a:solidFill>
              </a:rPr>
              <a:t>do estudo são o pequeno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 de pacientes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incluídos (</a:t>
            </a:r>
            <a:r>
              <a:rPr lang="pt-BR" sz="2400" i="1" dirty="0" smtClean="0">
                <a:solidFill>
                  <a:schemeClr val="bg1"/>
                </a:solidFill>
              </a:rPr>
              <a:t>Biópsia Hepática </a:t>
            </a:r>
            <a:r>
              <a:rPr lang="pt-BR" sz="2400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pt-BR" sz="2400" dirty="0" smtClean="0">
                <a:solidFill>
                  <a:schemeClr val="bg1"/>
                </a:solidFill>
              </a:rPr>
              <a:t>          ) e </a:t>
            </a:r>
            <a:r>
              <a:rPr lang="pt-BR" sz="2400" dirty="0" smtClean="0">
                <a:solidFill>
                  <a:schemeClr val="bg1"/>
                </a:solidFill>
              </a:rPr>
              <a:t>a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curta duração </a:t>
            </a:r>
            <a:r>
              <a:rPr lang="pt-BR" sz="2400" dirty="0" smtClean="0">
                <a:solidFill>
                  <a:schemeClr val="bg1"/>
                </a:solidFill>
              </a:rPr>
              <a:t>entre tratamento e acompanhamento. </a:t>
            </a: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</a:t>
            </a:r>
            <a:r>
              <a:rPr lang="pt-BR" sz="2400" dirty="0" smtClean="0">
                <a:solidFill>
                  <a:schemeClr val="bg1"/>
                </a:solidFill>
              </a:rPr>
              <a:t>O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estudo foi capaz de mostrar que </a:t>
            </a:r>
            <a:r>
              <a:rPr lang="pt-BR" sz="2400" b="1" dirty="0" smtClean="0">
                <a:solidFill>
                  <a:schemeClr val="bg1"/>
                </a:solidFill>
              </a:rPr>
              <a:t>o BIB melhorou o escore de atividade da  NAFLD </a:t>
            </a:r>
            <a:r>
              <a:rPr lang="pt-BR" sz="2400" dirty="0" smtClean="0">
                <a:solidFill>
                  <a:schemeClr val="bg1"/>
                </a:solidFill>
              </a:rPr>
              <a:t>e resultou em </a:t>
            </a:r>
            <a:r>
              <a:rPr lang="pt-BR" sz="2400" b="1" dirty="0" smtClean="0">
                <a:solidFill>
                  <a:schemeClr val="bg1"/>
                </a:solidFill>
              </a:rPr>
              <a:t>perda ponderal </a:t>
            </a:r>
            <a:r>
              <a:rPr lang="pt-BR" sz="2400" dirty="0" smtClean="0">
                <a:solidFill>
                  <a:schemeClr val="bg1"/>
                </a:solidFill>
              </a:rPr>
              <a:t>no grupo tratado versus no placebo. Também </a:t>
            </a:r>
            <a:r>
              <a:rPr lang="pt-BR" sz="2400" dirty="0" smtClean="0">
                <a:solidFill>
                  <a:schemeClr val="bg1"/>
                </a:solidFill>
              </a:rPr>
              <a:t>demonstrou uma </a:t>
            </a:r>
            <a:r>
              <a:rPr lang="pt-BR" sz="2400" b="1" dirty="0" smtClean="0">
                <a:solidFill>
                  <a:schemeClr val="bg1"/>
                </a:solidFill>
              </a:rPr>
              <a:t>tendência para melhora nas pontuações da </a:t>
            </a:r>
            <a:r>
              <a:rPr lang="pt-BR" sz="2400" b="1" dirty="0" smtClean="0">
                <a:solidFill>
                  <a:schemeClr val="bg1"/>
                </a:solidFill>
              </a:rPr>
              <a:t>esteatose (</a:t>
            </a:r>
            <a:r>
              <a:rPr lang="pt-BR" sz="2400" i="1" dirty="0" smtClean="0">
                <a:solidFill>
                  <a:schemeClr val="bg1"/>
                </a:solidFill>
                <a:sym typeface="Wingdings" pitchFamily="2" charset="2"/>
              </a:rPr>
              <a:t>Poucos </a:t>
            </a:r>
            <a:r>
              <a:rPr lang="pt-BR" sz="2400" i="1" dirty="0" smtClean="0">
                <a:solidFill>
                  <a:schemeClr val="bg1"/>
                </a:solidFill>
              </a:rPr>
              <a:t>pacientes randomizados          ?</a:t>
            </a:r>
            <a:r>
              <a:rPr lang="pt-BR" sz="2400" dirty="0" smtClean="0">
                <a:solidFill>
                  <a:schemeClr val="bg1"/>
                </a:solidFill>
              </a:rPr>
              <a:t>) .</a:t>
            </a: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endParaRPr lang="pt-BR" sz="2400" dirty="0" smtClean="0">
              <a:solidFill>
                <a:schemeClr val="bg1"/>
              </a:solidFill>
            </a:endParaRPr>
          </a:p>
        </p:txBody>
      </p:sp>
      <p:sp>
        <p:nvSpPr>
          <p:cNvPr id="6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</a:t>
            </a: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SÃO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 descr="http://www.sempreperfeito.com/wp-content/uploads/2012/01/desenho-papa-l%C3%A9guas-imagem-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484784"/>
            <a:ext cx="1152128" cy="864097"/>
          </a:xfrm>
          <a:prstGeom prst="rect">
            <a:avLst/>
          </a:prstGeom>
          <a:noFill/>
        </p:spPr>
      </p:pic>
      <p:pic>
        <p:nvPicPr>
          <p:cNvPr id="7170" name="Picture 2" descr="http://2.bp.blogspot.com/_-13--v8M3qE/TFKoAg-vKQI/AAAAAAAAAE8/mhUYoSJ3ki4/s320/de_olh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437112"/>
            <a:ext cx="547911" cy="492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 - Futuros estudos, utilizando uma amostra </a:t>
            </a:r>
            <a:r>
              <a:rPr lang="pt-BR" sz="2400" dirty="0" smtClean="0">
                <a:solidFill>
                  <a:schemeClr val="bg1"/>
                </a:solidFill>
              </a:rPr>
              <a:t>maior, com maior tempo de duração e a </a:t>
            </a:r>
            <a:r>
              <a:rPr lang="pt-BR" sz="2400" b="1" dirty="0" err="1" smtClean="0">
                <a:solidFill>
                  <a:schemeClr val="bg1"/>
                </a:solidFill>
              </a:rPr>
              <a:t>monitorização</a:t>
            </a:r>
            <a:r>
              <a:rPr lang="pt-BR" sz="2400" b="1" dirty="0" smtClean="0">
                <a:solidFill>
                  <a:schemeClr val="bg1"/>
                </a:solidFill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d</a:t>
            </a:r>
            <a:r>
              <a:rPr lang="pt-BR" sz="2400" dirty="0" smtClean="0">
                <a:solidFill>
                  <a:schemeClr val="bg1"/>
                </a:solidFill>
              </a:rPr>
              <a:t>os </a:t>
            </a:r>
            <a:r>
              <a:rPr lang="pt-BR" sz="2400" dirty="0" smtClean="0">
                <a:solidFill>
                  <a:schemeClr val="bg1"/>
                </a:solidFill>
              </a:rPr>
              <a:t>pacientes por um período mais longo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 a remoção </a:t>
            </a:r>
            <a:r>
              <a:rPr lang="pt-BR" sz="2400" b="1" dirty="0" smtClean="0">
                <a:solidFill>
                  <a:schemeClr val="bg1"/>
                </a:solidFill>
              </a:rPr>
              <a:t>do </a:t>
            </a:r>
            <a:r>
              <a:rPr lang="pt-BR" sz="2400" b="1" dirty="0" smtClean="0">
                <a:solidFill>
                  <a:schemeClr val="bg1"/>
                </a:solidFill>
              </a:rPr>
              <a:t>BIB</a:t>
            </a:r>
            <a:r>
              <a:rPr lang="pt-BR" sz="2400" dirty="0" smtClean="0">
                <a:solidFill>
                  <a:schemeClr val="bg1"/>
                </a:solidFill>
              </a:rPr>
              <a:t> serão </a:t>
            </a:r>
            <a:r>
              <a:rPr lang="pt-BR" sz="2400" dirty="0" smtClean="0">
                <a:solidFill>
                  <a:schemeClr val="bg1"/>
                </a:solidFill>
              </a:rPr>
              <a:t>úteis para responder esta dúvida. </a:t>
            </a: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Uma </a:t>
            </a:r>
            <a:r>
              <a:rPr lang="pt-BR" sz="2400" b="1" dirty="0" smtClean="0">
                <a:solidFill>
                  <a:schemeClr val="bg1"/>
                </a:solidFill>
              </a:rPr>
              <a:t>repetição da biópsia 1 ano após</a:t>
            </a:r>
            <a:r>
              <a:rPr lang="pt-BR" sz="2400" dirty="0" smtClean="0">
                <a:solidFill>
                  <a:schemeClr val="bg1"/>
                </a:solidFill>
              </a:rPr>
              <a:t> o fim do tratamento ajudaria a elucidar se a </a:t>
            </a:r>
            <a:r>
              <a:rPr lang="pt-BR" sz="2400" dirty="0" smtClean="0">
                <a:solidFill>
                  <a:schemeClr val="bg1"/>
                </a:solidFill>
              </a:rPr>
              <a:t>melhora </a:t>
            </a:r>
            <a:r>
              <a:rPr lang="pt-BR" sz="2400" dirty="0" smtClean="0">
                <a:solidFill>
                  <a:schemeClr val="bg1"/>
                </a:solidFill>
              </a:rPr>
              <a:t>histopatológica desapareceu após o aumento de peso.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6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</a:t>
            </a: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SÃO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Os resultados deste estudo piloto demonstraram que a combinação de dieta, exercício e </a:t>
            </a:r>
            <a:r>
              <a:rPr lang="pt-BR" sz="2400" dirty="0" smtClean="0">
                <a:solidFill>
                  <a:schemeClr val="bg1"/>
                </a:solidFill>
              </a:rPr>
              <a:t>uso de BIB </a:t>
            </a:r>
            <a:r>
              <a:rPr lang="pt-BR" sz="2400" dirty="0" smtClean="0">
                <a:solidFill>
                  <a:schemeClr val="bg1"/>
                </a:solidFill>
              </a:rPr>
              <a:t>por 6 meses, levou a uma maior perda do IMC e melhora da </a:t>
            </a:r>
            <a:r>
              <a:rPr lang="pt-BR" sz="2400" dirty="0" err="1" smtClean="0">
                <a:solidFill>
                  <a:schemeClr val="bg1"/>
                </a:solidFill>
              </a:rPr>
              <a:t>necroinflamação</a:t>
            </a:r>
            <a:r>
              <a:rPr lang="pt-BR" sz="2400" dirty="0" smtClean="0">
                <a:solidFill>
                  <a:schemeClr val="bg1"/>
                </a:solidFill>
              </a:rPr>
              <a:t> em pacientes obesos com NASH quando comparado com um regime de dieta e exercício apenas. </a:t>
            </a: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- Mais </a:t>
            </a:r>
            <a:r>
              <a:rPr lang="pt-BR" sz="2400" dirty="0" smtClean="0">
                <a:solidFill>
                  <a:schemeClr val="bg1"/>
                </a:solidFill>
              </a:rPr>
              <a:t>estudos, com maior número e maior tempo de acompanhamento, serão necessários para provar se a terapia é significativa no tratamento da NASH.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</a:t>
            </a: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SÃO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FIM</a:t>
            </a:r>
            <a:endParaRPr kumimoji="0" lang="pt-BR" sz="7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7504" y="1268760"/>
            <a:ext cx="9073008" cy="4023320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Balão intragástrico melhora significativamente o índice de atividade da  doença hepática não alcoólica em pacientes obesos com </a:t>
            </a:r>
            <a:r>
              <a:rPr lang="pt-BR" sz="4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esteatohepatite</a:t>
            </a:r>
            <a:r>
              <a:rPr lang="pt-BR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4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não-alcoólica</a:t>
            </a:r>
            <a:r>
              <a:rPr lang="pt-BR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um estudo piloto</a:t>
            </a:r>
            <a:endParaRPr lang="pt-BR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0568" y="-27384"/>
            <a:ext cx="10131414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23728" y="6377872"/>
            <a:ext cx="8229600" cy="579520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Praia de Boa Viagem – Recife - PE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528" y="260648"/>
            <a:ext cx="865824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 descr="Cover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462432"/>
            <a:ext cx="2448272" cy="3278936"/>
          </a:xfrm>
          <a:prstGeom prst="rect">
            <a:avLst/>
          </a:prstGeom>
          <a:noFill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25" y="2996952"/>
            <a:ext cx="88201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39341"/>
            <a:ext cx="8363272" cy="459797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400" b="1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- Doença hepática gordurosa </a:t>
            </a:r>
            <a:r>
              <a:rPr lang="pt-BR" sz="2400" dirty="0" smtClean="0">
                <a:solidFill>
                  <a:schemeClr val="bg1"/>
                </a:solidFill>
              </a:rPr>
              <a:t>não alcoólica (</a:t>
            </a:r>
            <a:r>
              <a:rPr lang="pt-B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NAFLD</a:t>
            </a:r>
            <a:r>
              <a:rPr lang="pt-BR" sz="2400" dirty="0" smtClean="0">
                <a:solidFill>
                  <a:schemeClr val="bg1"/>
                </a:solidFill>
              </a:rPr>
              <a:t>) é um espectro de doenças que vão desde a esteatose não alcoólica a </a:t>
            </a:r>
            <a:r>
              <a:rPr lang="pt-BR" sz="2400" dirty="0" err="1" smtClean="0">
                <a:solidFill>
                  <a:schemeClr val="bg1"/>
                </a:solidFill>
              </a:rPr>
              <a:t>esteatohepatite</a:t>
            </a:r>
            <a:r>
              <a:rPr lang="pt-BR" sz="2400" dirty="0" smtClean="0">
                <a:solidFill>
                  <a:schemeClr val="bg1"/>
                </a:solidFill>
              </a:rPr>
              <a:t> (</a:t>
            </a:r>
            <a:r>
              <a:rPr lang="pt-BR" sz="2400" b="1" dirty="0" smtClean="0">
                <a:solidFill>
                  <a:srgbClr val="FFFF00"/>
                </a:solidFill>
              </a:rPr>
              <a:t>NASH</a:t>
            </a:r>
            <a:r>
              <a:rPr lang="pt-BR" sz="2400" dirty="0" smtClean="0">
                <a:solidFill>
                  <a:schemeClr val="bg1"/>
                </a:solidFill>
              </a:rPr>
              <a:t>).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- </a:t>
            </a:r>
            <a:r>
              <a:rPr lang="pt-BR" sz="2400" dirty="0" smtClean="0">
                <a:solidFill>
                  <a:schemeClr val="bg1"/>
                </a:solidFill>
              </a:rPr>
              <a:t>A </a:t>
            </a:r>
            <a:r>
              <a:rPr lang="pt-BR" sz="2400" dirty="0" smtClean="0">
                <a:solidFill>
                  <a:schemeClr val="bg1"/>
                </a:solidFill>
              </a:rPr>
              <a:t>prevalência mundial de NAFLD varia de 12% a 40%.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  <a:sym typeface="Wingdings" pitchFamily="2" charset="2"/>
              </a:rPr>
              <a:t>- </a:t>
            </a:r>
            <a:r>
              <a:rPr lang="pt-BR" sz="2400" dirty="0" smtClean="0">
                <a:solidFill>
                  <a:schemeClr val="bg1"/>
                </a:solidFill>
              </a:rPr>
              <a:t>Estudos indicam que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27% dos pacientes com NAFLD irão desenvolver fibrose e </a:t>
            </a:r>
            <a:r>
              <a:rPr lang="pt-B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19%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terão </a:t>
            </a:r>
            <a:r>
              <a:rPr lang="pt-B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cirrose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dentro de 9 anos</a:t>
            </a:r>
            <a:r>
              <a:rPr lang="pt-BR" sz="2400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A perda de peso melhora os testes de função hepática e diminui a infiltração gordurosa na histologia hepática, porém a </a:t>
            </a:r>
            <a:r>
              <a:rPr lang="pt-BR" sz="2400" dirty="0" err="1" smtClean="0">
                <a:solidFill>
                  <a:schemeClr val="bg1"/>
                </a:solidFill>
              </a:rPr>
              <a:t>necroinflamação</a:t>
            </a:r>
            <a:r>
              <a:rPr lang="pt-BR" sz="2400" dirty="0" smtClean="0">
                <a:solidFill>
                  <a:schemeClr val="bg1"/>
                </a:solidFill>
              </a:rPr>
              <a:t> e a fibrose podem </a:t>
            </a:r>
            <a:r>
              <a:rPr lang="pt-BR" sz="2400" b="1" dirty="0" smtClean="0">
                <a:solidFill>
                  <a:schemeClr val="bg1"/>
                </a:solidFill>
              </a:rPr>
              <a:t>piorar se essa perda for muito rápida </a:t>
            </a:r>
            <a:r>
              <a:rPr lang="pt-BR" sz="2400" b="1" dirty="0" smtClean="0">
                <a:solidFill>
                  <a:schemeClr val="bg1"/>
                </a:solidFill>
              </a:rPr>
              <a:t>(</a:t>
            </a:r>
            <a:r>
              <a:rPr lang="pt-BR" sz="2400" b="1" dirty="0" smtClean="0">
                <a:solidFill>
                  <a:schemeClr val="bg1"/>
                </a:solidFill>
              </a:rPr>
              <a:t>&gt;</a:t>
            </a:r>
            <a:r>
              <a:rPr lang="pt-BR" sz="2400" b="1" dirty="0" smtClean="0">
                <a:solidFill>
                  <a:schemeClr val="bg1"/>
                </a:solidFill>
              </a:rPr>
              <a:t>1.6kg /semana</a:t>
            </a:r>
            <a:r>
              <a:rPr lang="pt-BR" sz="2400" b="1" dirty="0" smtClean="0">
                <a:solidFill>
                  <a:schemeClr val="bg1"/>
                </a:solidFill>
              </a:rPr>
              <a:t>).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- </a:t>
            </a:r>
            <a:r>
              <a:rPr lang="pt-BR" sz="2400" dirty="0" smtClean="0">
                <a:solidFill>
                  <a:schemeClr val="bg1"/>
                </a:solidFill>
              </a:rPr>
              <a:t>O objetivo do estudo é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avaliar</a:t>
            </a:r>
            <a:r>
              <a:rPr lang="pt-BR" sz="2400" dirty="0" smtClean="0">
                <a:solidFill>
                  <a:schemeClr val="bg1"/>
                </a:solidFill>
              </a:rPr>
              <a:t> a </a:t>
            </a:r>
            <a:r>
              <a:rPr lang="pt-BR" sz="2400" dirty="0" smtClean="0">
                <a:solidFill>
                  <a:srgbClr val="FFFF00"/>
                </a:solidFill>
              </a:rPr>
              <a:t>eficácia</a:t>
            </a:r>
            <a:r>
              <a:rPr lang="pt-BR" sz="2400" dirty="0" smtClean="0">
                <a:solidFill>
                  <a:schemeClr val="bg1"/>
                </a:solidFill>
              </a:rPr>
              <a:t> do </a:t>
            </a:r>
            <a:r>
              <a:rPr lang="pt-BR" sz="2400" b="1" dirty="0" smtClean="0">
                <a:solidFill>
                  <a:schemeClr val="bg1"/>
                </a:solidFill>
              </a:rPr>
              <a:t>Balão Intragástrico Bioentérico (</a:t>
            </a:r>
            <a:r>
              <a:rPr lang="pt-BR" sz="2400" b="1" dirty="0" smtClean="0">
                <a:solidFill>
                  <a:srgbClr val="FFFF00"/>
                </a:solidFill>
              </a:rPr>
              <a:t>BIB</a:t>
            </a:r>
            <a:r>
              <a:rPr lang="pt-BR" sz="2400" b="1" dirty="0" smtClean="0">
                <a:solidFill>
                  <a:schemeClr val="bg1"/>
                </a:solidFill>
              </a:rPr>
              <a:t>) </a:t>
            </a:r>
            <a:r>
              <a:rPr lang="pt-BR" sz="2400" dirty="0" smtClean="0">
                <a:solidFill>
                  <a:schemeClr val="bg1"/>
                </a:solidFill>
              </a:rPr>
              <a:t>na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melhora </a:t>
            </a:r>
            <a:r>
              <a:rPr lang="pt-BR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histológica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do NASH em pacientes obesos</a:t>
            </a:r>
            <a:r>
              <a:rPr lang="pt-BR" sz="2400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smtClean="0">
                <a:solidFill>
                  <a:schemeClr val="bg1"/>
                </a:solidFill>
              </a:rPr>
              <a:t>- O BIB pode produzir uma perda de peso de 13.9kg em um período de 6 meses. É um dispositivo </a:t>
            </a:r>
            <a:r>
              <a:rPr lang="pt-BR" sz="2400" b="1" dirty="0" smtClean="0">
                <a:solidFill>
                  <a:schemeClr val="bg1"/>
                </a:solidFill>
              </a:rPr>
              <a:t>seguro</a:t>
            </a:r>
            <a:r>
              <a:rPr lang="pt-BR" sz="2400" dirty="0" smtClean="0">
                <a:solidFill>
                  <a:schemeClr val="bg1"/>
                </a:solidFill>
              </a:rPr>
              <a:t> e é removido dentro de </a:t>
            </a:r>
            <a:r>
              <a:rPr lang="pt-BR" sz="2400" b="1" dirty="0" smtClean="0">
                <a:solidFill>
                  <a:schemeClr val="bg1"/>
                </a:solidFill>
              </a:rPr>
              <a:t>6 meses</a:t>
            </a:r>
            <a:r>
              <a:rPr lang="pt-BR" sz="2400" dirty="0" smtClean="0">
                <a:solidFill>
                  <a:schemeClr val="bg1"/>
                </a:solidFill>
              </a:rPr>
              <a:t>.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Estudo </a:t>
            </a:r>
            <a:r>
              <a:rPr lang="pt-BR" sz="2400" b="1" dirty="0" smtClean="0">
                <a:solidFill>
                  <a:schemeClr val="bg1"/>
                </a:solidFill>
              </a:rPr>
              <a:t>prospectivo</a:t>
            </a:r>
            <a:r>
              <a:rPr lang="pt-BR" sz="2400" dirty="0" smtClean="0">
                <a:solidFill>
                  <a:schemeClr val="bg1"/>
                </a:solidFill>
              </a:rPr>
              <a:t>, com </a:t>
            </a:r>
            <a:r>
              <a:rPr lang="pt-BR" sz="2400" b="1" dirty="0" smtClean="0">
                <a:solidFill>
                  <a:schemeClr val="bg1"/>
                </a:solidFill>
              </a:rPr>
              <a:t>randomizaçã</a:t>
            </a:r>
            <a:r>
              <a:rPr lang="pt-BR" sz="2400" dirty="0" smtClean="0">
                <a:solidFill>
                  <a:schemeClr val="bg1"/>
                </a:solidFill>
              </a:rPr>
              <a:t>o de pacientes obesos com evidência histológica de NASH e que se submeteram a Etapa 1 </a:t>
            </a:r>
            <a:r>
              <a:rPr lang="pt-BR" sz="2400" dirty="0" smtClean="0">
                <a:solidFill>
                  <a:schemeClr val="bg1"/>
                </a:solidFill>
              </a:rPr>
              <a:t>da </a:t>
            </a:r>
            <a:r>
              <a:rPr lang="pt-BR" sz="2400" dirty="0" smtClean="0">
                <a:solidFill>
                  <a:schemeClr val="bg1"/>
                </a:solidFill>
              </a:rPr>
              <a:t>dieta </a:t>
            </a:r>
            <a:r>
              <a:rPr lang="pt-BR" sz="2400" dirty="0" smtClean="0">
                <a:solidFill>
                  <a:schemeClr val="bg1"/>
                </a:solidFill>
              </a:rPr>
              <a:t>da </a:t>
            </a:r>
            <a:r>
              <a:rPr lang="pt-BR" sz="2400" dirty="0" err="1" smtClean="0">
                <a:solidFill>
                  <a:schemeClr val="bg1"/>
                </a:solidFill>
              </a:rPr>
              <a:t>American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err="1" smtClean="0">
                <a:solidFill>
                  <a:schemeClr val="bg1"/>
                </a:solidFill>
              </a:rPr>
              <a:t>Heart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 err="1" smtClean="0">
                <a:solidFill>
                  <a:schemeClr val="bg1"/>
                </a:solidFill>
              </a:rPr>
              <a:t>Association</a:t>
            </a:r>
            <a:r>
              <a:rPr lang="pt-BR" sz="2400" dirty="0" smtClean="0">
                <a:solidFill>
                  <a:schemeClr val="bg1"/>
                </a:solidFill>
              </a:rPr>
              <a:t>* </a:t>
            </a:r>
            <a:r>
              <a:rPr lang="pt-BR" sz="2400" dirty="0" smtClean="0">
                <a:solidFill>
                  <a:schemeClr val="bg1"/>
                </a:solidFill>
              </a:rPr>
              <a:t>(</a:t>
            </a:r>
            <a:r>
              <a:rPr lang="pt-BR" sz="2400" dirty="0" smtClean="0">
                <a:solidFill>
                  <a:schemeClr val="bg1"/>
                </a:solidFill>
              </a:rPr>
              <a:t>AHA), exercícios e colocação </a:t>
            </a:r>
            <a:r>
              <a:rPr lang="pt-BR" sz="2400" dirty="0" smtClean="0">
                <a:solidFill>
                  <a:schemeClr val="bg1"/>
                </a:solidFill>
              </a:rPr>
              <a:t>de BIB ou Etapa 1 de </a:t>
            </a:r>
            <a:r>
              <a:rPr lang="pt-BR" sz="2400" dirty="0" smtClean="0">
                <a:solidFill>
                  <a:schemeClr val="bg1"/>
                </a:solidFill>
              </a:rPr>
              <a:t>dieta, </a:t>
            </a:r>
            <a:r>
              <a:rPr lang="pt-BR" sz="2400" dirty="0" smtClean="0">
                <a:solidFill>
                  <a:schemeClr val="bg1"/>
                </a:solidFill>
              </a:rPr>
              <a:t>exercícios da AHA com falsa colocação de BIB, por um período de 6 meses.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Consentimento</a:t>
            </a:r>
            <a:r>
              <a:rPr lang="pt-BR" sz="2400" dirty="0" smtClean="0">
                <a:solidFill>
                  <a:schemeClr val="bg1"/>
                </a:solidFill>
              </a:rPr>
              <a:t> informado foi obtido de todos os pacientes.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MÉTODOS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71600" y="4797152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* </a:t>
            </a:r>
            <a:r>
              <a:rPr lang="en-US" b="1" dirty="0" err="1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Etapa</a:t>
            </a:r>
            <a:r>
              <a:rPr lang="en-US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I </a:t>
            </a:r>
            <a:r>
              <a:rPr lang="en-US" b="1" dirty="0" err="1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da</a:t>
            </a:r>
            <a:r>
              <a:rPr lang="en-US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dieta</a:t>
            </a:r>
            <a:r>
              <a:rPr lang="en-US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da</a:t>
            </a:r>
            <a:r>
              <a:rPr lang="en-US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AHA</a:t>
            </a:r>
            <a:r>
              <a:rPr lang="en-US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: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prioriza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 o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consumo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 de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lipoproteína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de baixa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densidade, com uma ingestão diária de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gordura total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não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mais do que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30%, gordura saturada de 10%, </a:t>
            </a:r>
            <a:r>
              <a:rPr lang="pt-BR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poliinsaturadas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de até 15%;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proteína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cerca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de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15% e carboidrato 55%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ou </a:t>
            </a: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mais,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colesterol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 &lt;300mg/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dia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sódio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&lt;400mg e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fibras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 de 20-30g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.</a:t>
            </a:r>
            <a:endParaRPr lang="pt-BR" dirty="0">
              <a:solidFill>
                <a:schemeClr val="accent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99592" y="4797152"/>
            <a:ext cx="7632848" cy="144016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27384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- </a:t>
            </a:r>
            <a:r>
              <a:rPr lang="pt-B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Critérios de inclusão</a:t>
            </a:r>
            <a:r>
              <a:rPr lang="pt-BR" sz="2400" b="1" dirty="0" smtClean="0">
                <a:solidFill>
                  <a:srgbClr val="FFFF00"/>
                </a:solidFill>
              </a:rPr>
              <a:t>:</a:t>
            </a:r>
            <a:r>
              <a:rPr lang="pt-BR" sz="2400" dirty="0" smtClean="0">
                <a:solidFill>
                  <a:schemeClr val="bg1"/>
                </a:solidFill>
              </a:rPr>
              <a:t> ter entre 21 a 65 anos de idade, apresentar evidência histológica de NASH, </a:t>
            </a:r>
            <a:r>
              <a:rPr lang="pt-BR" sz="2400" dirty="0">
                <a:solidFill>
                  <a:schemeClr val="bg1"/>
                </a:solidFill>
              </a:rPr>
              <a:t>I</a:t>
            </a:r>
            <a:r>
              <a:rPr lang="pt-BR" sz="2400" dirty="0" smtClean="0">
                <a:solidFill>
                  <a:schemeClr val="bg1"/>
                </a:solidFill>
              </a:rPr>
              <a:t>MC &gt;27 kg/m2, e ter falhado a pelo menos 6 meses de terapia médica para a redução de peso.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Biópsias hepáticas basais foram feitas 6 meses antes da randomização.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</a:t>
            </a:r>
            <a:r>
              <a:rPr lang="pt-B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Critérios de exclusão</a:t>
            </a:r>
            <a:r>
              <a:rPr lang="pt-BR" sz="2400" b="1" dirty="0" smtClean="0">
                <a:solidFill>
                  <a:srgbClr val="FFFF00"/>
                </a:solidFill>
              </a:rPr>
              <a:t>: </a:t>
            </a:r>
            <a:r>
              <a:rPr lang="pt-BR" sz="2400" dirty="0" smtClean="0">
                <a:solidFill>
                  <a:schemeClr val="bg1"/>
                </a:solidFill>
              </a:rPr>
              <a:t>doença orgânica do TGI superior, uso de anti-inflamatórios, anticoagulantes ou </a:t>
            </a:r>
            <a:r>
              <a:rPr lang="pt-BR" sz="2400" dirty="0" err="1" smtClean="0">
                <a:solidFill>
                  <a:schemeClr val="bg1"/>
                </a:solidFill>
              </a:rPr>
              <a:t>esteróides</a:t>
            </a:r>
            <a:r>
              <a:rPr lang="pt-BR" sz="2400" dirty="0" smtClean="0">
                <a:solidFill>
                  <a:schemeClr val="bg1"/>
                </a:solidFill>
              </a:rPr>
              <a:t>, histórico de alcoolismo ou dependência de drogas, hérnia de hiato &gt;5cm, úlcera gástrica ou duodenal ativa e cirurgia intestinal prévia. 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MÉTODOS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t-BR" sz="2400" b="1" dirty="0" smtClean="0">
                <a:solidFill>
                  <a:schemeClr val="bg1"/>
                </a:solidFill>
              </a:rPr>
              <a:t>	</a:t>
            </a:r>
            <a:r>
              <a:rPr lang="pt-BR" sz="2400" b="1" dirty="0" smtClean="0">
                <a:solidFill>
                  <a:schemeClr val="bg1"/>
                </a:solidFill>
              </a:rPr>
              <a:t>-</a:t>
            </a:r>
            <a:r>
              <a:rPr lang="pt-BR" sz="2400" dirty="0" smtClean="0">
                <a:solidFill>
                  <a:schemeClr val="bg1"/>
                </a:solidFill>
              </a:rPr>
              <a:t> O BIB foi </a:t>
            </a:r>
            <a:r>
              <a:rPr lang="pt-BR" sz="2400" dirty="0" smtClean="0">
                <a:solidFill>
                  <a:schemeClr val="bg1"/>
                </a:solidFill>
              </a:rPr>
              <a:t>inserido por endoscopia e preenchido com 500ml de solução </a:t>
            </a:r>
            <a:r>
              <a:rPr lang="pt-BR" sz="2400" b="1" dirty="0" smtClean="0">
                <a:solidFill>
                  <a:schemeClr val="bg1"/>
                </a:solidFill>
              </a:rPr>
              <a:t>salina</a:t>
            </a:r>
            <a:r>
              <a:rPr lang="pt-BR" sz="2400" dirty="0" smtClean="0">
                <a:solidFill>
                  <a:schemeClr val="bg1"/>
                </a:solidFill>
              </a:rPr>
              <a:t> e 10ml de azul de </a:t>
            </a:r>
            <a:r>
              <a:rPr lang="pt-BR" sz="2400" b="1" dirty="0" smtClean="0">
                <a:solidFill>
                  <a:schemeClr val="bg1"/>
                </a:solidFill>
              </a:rPr>
              <a:t>metileno</a:t>
            </a:r>
            <a:r>
              <a:rPr lang="pt-BR" sz="2400" dirty="0" smtClean="0">
                <a:solidFill>
                  <a:schemeClr val="bg1"/>
                </a:solidFill>
              </a:rPr>
              <a:t> (alerta de vazamento). </a:t>
            </a:r>
            <a:r>
              <a:rPr lang="pt-BR" sz="2400" dirty="0" smtClean="0">
                <a:solidFill>
                  <a:schemeClr val="bg1"/>
                </a:solidFill>
              </a:rPr>
              <a:t>No grupo controle, </a:t>
            </a:r>
            <a:r>
              <a:rPr lang="pt-BR" sz="2400" dirty="0" smtClean="0">
                <a:solidFill>
                  <a:schemeClr val="bg1"/>
                </a:solidFill>
              </a:rPr>
              <a:t>em vez do BIB, o estômago foi preenchido com 500ml de solução salina.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</a:t>
            </a:r>
            <a:r>
              <a:rPr lang="pt-BR" sz="2400" dirty="0" smtClean="0">
                <a:solidFill>
                  <a:schemeClr val="bg1"/>
                </a:solidFill>
              </a:rPr>
              <a:t>Eram orientados a uma </a:t>
            </a:r>
            <a:r>
              <a:rPr lang="pt-BR" sz="2400" dirty="0" smtClean="0">
                <a:solidFill>
                  <a:schemeClr val="bg1"/>
                </a:solidFill>
              </a:rPr>
              <a:t>dieta de 1200 a 1500 calorias e </a:t>
            </a:r>
            <a:r>
              <a:rPr lang="pt-BR" sz="2400" dirty="0" smtClean="0">
                <a:solidFill>
                  <a:schemeClr val="bg1"/>
                </a:solidFill>
              </a:rPr>
              <a:t>instruídos para </a:t>
            </a:r>
            <a:r>
              <a:rPr lang="pt-BR" sz="2400" dirty="0" smtClean="0">
                <a:solidFill>
                  <a:schemeClr val="bg1"/>
                </a:solidFill>
              </a:rPr>
              <a:t>prática de atividade física diária. No seguimento, avaliações mensais com testes sanguíneos.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Após 6 meses, os pacientes eram submetidos a nova endoscopia e o balão era removido - no grupo tratado. 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Uma biópsia hepática era feita dentro de 1 mês após a última endoscopia. Os pacientes eram seguidos por mais 1 mês.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6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MÉTODOS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Símbolo H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- O desfecho primário foi a </a:t>
            </a:r>
            <a:r>
              <a:rPr lang="pt-BR" sz="2400" dirty="0" smtClean="0">
                <a:solidFill>
                  <a:srgbClr val="FFFF00"/>
                </a:solidFill>
              </a:rPr>
              <a:t>avaliação da histologia hepática </a:t>
            </a:r>
            <a:r>
              <a:rPr lang="pt-BR" sz="2400" dirty="0" smtClean="0">
                <a:solidFill>
                  <a:schemeClr val="bg1"/>
                </a:solidFill>
              </a:rPr>
              <a:t>antes e após o tratamento. </a:t>
            </a:r>
            <a:endParaRPr lang="pt-BR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	</a:t>
            </a:r>
            <a:r>
              <a:rPr lang="pt-BR" sz="2400" dirty="0" smtClean="0">
                <a:solidFill>
                  <a:schemeClr val="bg1"/>
                </a:solidFill>
              </a:rPr>
              <a:t>- </a:t>
            </a:r>
            <a:r>
              <a:rPr lang="pt-BR" sz="2400" dirty="0" smtClean="0">
                <a:solidFill>
                  <a:schemeClr val="bg1"/>
                </a:solidFill>
              </a:rPr>
              <a:t>A </a:t>
            </a:r>
            <a:r>
              <a:rPr lang="pt-BR" sz="2400" dirty="0" smtClean="0">
                <a:solidFill>
                  <a:schemeClr val="bg1"/>
                </a:solidFill>
              </a:rPr>
              <a:t>avaliação da atividade da doença foi feita utilizando o sistema de pontuação de NAFLD que utiliza </a:t>
            </a:r>
            <a:r>
              <a:rPr lang="pt-BR" sz="2400" b="1" dirty="0" smtClean="0">
                <a:solidFill>
                  <a:schemeClr val="bg1"/>
                </a:solidFill>
              </a:rPr>
              <a:t>5 achados</a:t>
            </a:r>
            <a:r>
              <a:rPr lang="pt-BR" sz="2400" dirty="0" smtClean="0">
                <a:solidFill>
                  <a:schemeClr val="bg1"/>
                </a:solidFill>
              </a:rPr>
              <a:t>: </a:t>
            </a:r>
            <a:r>
              <a:rPr lang="pt-BR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esteatose, </a:t>
            </a:r>
            <a:r>
              <a:rPr lang="pt-BR" sz="2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balonização</a:t>
            </a:r>
            <a:r>
              <a:rPr lang="pt-BR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hepatocelular</a:t>
            </a:r>
            <a:r>
              <a:rPr lang="pt-BR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inflamação lobular, fibrose e ausência de </a:t>
            </a:r>
            <a:r>
              <a:rPr lang="pt-BR" sz="2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lipogranulomas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pt-BR" sz="2400" dirty="0" smtClean="0">
                <a:solidFill>
                  <a:schemeClr val="bg1"/>
                </a:solidFill>
              </a:rPr>
              <a:t> Uma pontuação ≥5 corresponde a um diagnóstico de NASH.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- A </a:t>
            </a:r>
            <a:r>
              <a:rPr lang="en-US" sz="2400" dirty="0" err="1" smtClean="0">
                <a:solidFill>
                  <a:schemeClr val="bg1"/>
                </a:solidFill>
              </a:rPr>
              <a:t>avaliação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histológica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foi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feita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por</a:t>
            </a:r>
            <a:r>
              <a:rPr lang="en-US" sz="2400" dirty="0" smtClean="0">
                <a:solidFill>
                  <a:schemeClr val="bg1"/>
                </a:solidFill>
              </a:rPr>
              <a:t> um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único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patologista</a:t>
            </a:r>
            <a:r>
              <a:rPr lang="en-US" sz="2400" dirty="0" smtClean="0">
                <a:solidFill>
                  <a:schemeClr val="bg1"/>
                </a:solidFill>
              </a:rPr>
              <a:t>, antes e </a:t>
            </a:r>
            <a:r>
              <a:rPr lang="en-US" sz="2400" dirty="0" err="1" smtClean="0">
                <a:solidFill>
                  <a:schemeClr val="bg1"/>
                </a:solidFill>
              </a:rPr>
              <a:t>após</a:t>
            </a:r>
            <a:r>
              <a:rPr lang="en-US" sz="2400" dirty="0" smtClean="0">
                <a:solidFill>
                  <a:schemeClr val="bg1"/>
                </a:solidFill>
              </a:rPr>
              <a:t> o </a:t>
            </a:r>
            <a:r>
              <a:rPr lang="en-US" sz="2400" dirty="0" err="1" smtClean="0">
                <a:solidFill>
                  <a:schemeClr val="bg1"/>
                </a:solidFill>
              </a:rPr>
              <a:t>tratamento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7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AVALIAÇÃO DE RESULTADOS</a:t>
            </a:r>
            <a:endParaRPr kumimoji="0" lang="pt-B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133</Words>
  <Application>Microsoft Office PowerPoint</Application>
  <PresentationFormat>Apresentação na tela (4:3)</PresentationFormat>
  <Paragraphs>71</Paragraphs>
  <Slides>20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ARTIGO CIENTÍFICO</vt:lpstr>
      <vt:lpstr>Balão intragástrico melhora significativamente o índice de atividade da  doença hepática não alcoólica em pacientes obesos com esteatohepatite não-alcoólica: um estudo piloto</vt:lpstr>
      <vt:lpstr>Slide 3</vt:lpstr>
      <vt:lpstr>INTRODUÇÃO</vt:lpstr>
      <vt:lpstr>OBJETIVO</vt:lpstr>
      <vt:lpstr>Slide 6</vt:lpstr>
      <vt:lpstr>Slide 7</vt:lpstr>
      <vt:lpstr>MÉTODOS</vt:lpstr>
      <vt:lpstr>AVALIAÇÃO DE RESULTADOS</vt:lpstr>
      <vt:lpstr>RESULTADOS</vt:lpstr>
      <vt:lpstr>RESULTADOS</vt:lpstr>
      <vt:lpstr>RESULTADOS</vt:lpstr>
      <vt:lpstr>RESULTADOS</vt:lpstr>
      <vt:lpstr>RESULTADOS</vt:lpstr>
      <vt:lpstr>DISCUSSÃO</vt:lpstr>
      <vt:lpstr>DISCUSSÃO</vt:lpstr>
      <vt:lpstr>DISCUSSÃO</vt:lpstr>
      <vt:lpstr>CONCLUSÃO</vt:lpstr>
      <vt:lpstr>FIM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Discursão de Artigo</dc:title>
  <dc:creator>Cintia Morais</dc:creator>
  <cp:lastModifiedBy>Cintia Morais</cp:lastModifiedBy>
  <cp:revision>70</cp:revision>
  <dcterms:created xsi:type="dcterms:W3CDTF">2013-03-10T15:35:39Z</dcterms:created>
  <dcterms:modified xsi:type="dcterms:W3CDTF">2013-03-13T01:01:35Z</dcterms:modified>
</cp:coreProperties>
</file>