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4"/>
  </p:notesMasterIdLst>
  <p:handoutMasterIdLst>
    <p:handoutMasterId r:id="rId55"/>
  </p:handoutMasterIdLst>
  <p:sldIdLst>
    <p:sldId id="472" r:id="rId2"/>
    <p:sldId id="473" r:id="rId3"/>
    <p:sldId id="574" r:id="rId4"/>
    <p:sldId id="607" r:id="rId5"/>
    <p:sldId id="649" r:id="rId6"/>
    <p:sldId id="605" r:id="rId7"/>
    <p:sldId id="608" r:id="rId8"/>
    <p:sldId id="575" r:id="rId9"/>
    <p:sldId id="576" r:id="rId10"/>
    <p:sldId id="646" r:id="rId11"/>
    <p:sldId id="609" r:id="rId12"/>
    <p:sldId id="578" r:id="rId13"/>
    <p:sldId id="650" r:id="rId14"/>
    <p:sldId id="651" r:id="rId15"/>
    <p:sldId id="652" r:id="rId16"/>
    <p:sldId id="653" r:id="rId17"/>
    <p:sldId id="611" r:id="rId18"/>
    <p:sldId id="612" r:id="rId19"/>
    <p:sldId id="613" r:id="rId20"/>
    <p:sldId id="655" r:id="rId21"/>
    <p:sldId id="616" r:id="rId22"/>
    <p:sldId id="654" r:id="rId23"/>
    <p:sldId id="656" r:id="rId24"/>
    <p:sldId id="661" r:id="rId25"/>
    <p:sldId id="615" r:id="rId26"/>
    <p:sldId id="614" r:id="rId27"/>
    <p:sldId id="618" r:id="rId28"/>
    <p:sldId id="519" r:id="rId29"/>
    <p:sldId id="582" r:id="rId30"/>
    <p:sldId id="623" r:id="rId31"/>
    <p:sldId id="637" r:id="rId32"/>
    <p:sldId id="621" r:id="rId33"/>
    <p:sldId id="619" r:id="rId34"/>
    <p:sldId id="645" r:id="rId35"/>
    <p:sldId id="636" r:id="rId36"/>
    <p:sldId id="643" r:id="rId37"/>
    <p:sldId id="603" r:id="rId38"/>
    <p:sldId id="620" r:id="rId39"/>
    <p:sldId id="626" r:id="rId40"/>
    <p:sldId id="628" r:id="rId41"/>
    <p:sldId id="630" r:id="rId42"/>
    <p:sldId id="640" r:id="rId43"/>
    <p:sldId id="641" r:id="rId44"/>
    <p:sldId id="659" r:id="rId45"/>
    <p:sldId id="629" r:id="rId46"/>
    <p:sldId id="633" r:id="rId47"/>
    <p:sldId id="634" r:id="rId48"/>
    <p:sldId id="622" r:id="rId49"/>
    <p:sldId id="639" r:id="rId50"/>
    <p:sldId id="632" r:id="rId51"/>
    <p:sldId id="660" r:id="rId52"/>
    <p:sldId id="657" r:id="rId53"/>
  </p:sldIdLst>
  <p:sldSz cx="9144000" cy="6858000" type="screen4x3"/>
  <p:notesSz cx="7045325" cy="9345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0000"/>
    <a:srgbClr val="FF9900"/>
    <a:srgbClr val="FFFF99"/>
    <a:srgbClr val="FFCC00"/>
    <a:srgbClr val="FFFF00"/>
    <a:srgbClr val="CC00FF"/>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2" autoAdjust="0"/>
    <p:restoredTop sz="83898" autoAdjust="0"/>
  </p:normalViewPr>
  <p:slideViewPr>
    <p:cSldViewPr>
      <p:cViewPr>
        <p:scale>
          <a:sx n="70" d="100"/>
          <a:sy n="70" d="100"/>
        </p:scale>
        <p:origin x="-1104" y="-72"/>
      </p:cViewPr>
      <p:guideLst>
        <p:guide orient="horz" pos="2160"/>
        <p:guide pos="2880"/>
      </p:guideLst>
    </p:cSldViewPr>
  </p:slideViewPr>
  <p:outlineViewPr>
    <p:cViewPr>
      <p:scale>
        <a:sx n="33" d="100"/>
        <a:sy n="33" d="100"/>
      </p:scale>
      <p:origin x="0" y="1845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928" y="-96"/>
      </p:cViewPr>
      <p:guideLst>
        <p:guide orient="horz" pos="2944"/>
        <p:guide pos="221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052763"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pt-BR"/>
          </a:p>
        </p:txBody>
      </p:sp>
      <p:sp>
        <p:nvSpPr>
          <p:cNvPr id="83971" name="Rectangle 3"/>
          <p:cNvSpPr>
            <a:spLocks noGrp="1" noChangeArrowheads="1"/>
          </p:cNvSpPr>
          <p:nvPr>
            <p:ph type="dt" sz="quarter" idx="1"/>
          </p:nvPr>
        </p:nvSpPr>
        <p:spPr bwMode="auto">
          <a:xfrm>
            <a:off x="3990975" y="0"/>
            <a:ext cx="3052763"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Arial" charset="0"/>
              </a:defRPr>
            </a:lvl1pPr>
          </a:lstStyle>
          <a:p>
            <a:pPr>
              <a:defRPr/>
            </a:pPr>
            <a:endParaRPr lang="pt-BR"/>
          </a:p>
        </p:txBody>
      </p:sp>
      <p:sp>
        <p:nvSpPr>
          <p:cNvPr id="83972" name="Rectangle 4"/>
          <p:cNvSpPr>
            <a:spLocks noGrp="1" noChangeArrowheads="1"/>
          </p:cNvSpPr>
          <p:nvPr>
            <p:ph type="ftr" sz="quarter" idx="2"/>
          </p:nvPr>
        </p:nvSpPr>
        <p:spPr bwMode="auto">
          <a:xfrm>
            <a:off x="0" y="8875713"/>
            <a:ext cx="3052763" cy="4683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pt-BR"/>
          </a:p>
        </p:txBody>
      </p:sp>
      <p:sp>
        <p:nvSpPr>
          <p:cNvPr id="83973" name="Rectangle 5"/>
          <p:cNvSpPr>
            <a:spLocks noGrp="1" noChangeArrowheads="1"/>
          </p:cNvSpPr>
          <p:nvPr>
            <p:ph type="sldNum" sz="quarter" idx="3"/>
          </p:nvPr>
        </p:nvSpPr>
        <p:spPr bwMode="auto">
          <a:xfrm>
            <a:off x="3990975" y="8875713"/>
            <a:ext cx="3052763" cy="4683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Arial" charset="0"/>
              </a:defRPr>
            </a:lvl1pPr>
          </a:lstStyle>
          <a:p>
            <a:pPr>
              <a:defRPr/>
            </a:pPr>
            <a:fld id="{EEC1A9D9-A478-40C8-8323-75A1F6DD04CA}"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52763"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US"/>
          </a:p>
        </p:txBody>
      </p:sp>
      <p:sp>
        <p:nvSpPr>
          <p:cNvPr id="2051" name="Rectangle 3"/>
          <p:cNvSpPr>
            <a:spLocks noGrp="1" noChangeArrowheads="1"/>
          </p:cNvSpPr>
          <p:nvPr>
            <p:ph type="dt" idx="1"/>
          </p:nvPr>
        </p:nvSpPr>
        <p:spPr bwMode="auto">
          <a:xfrm>
            <a:off x="3992563" y="0"/>
            <a:ext cx="3052762"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87450" y="701675"/>
            <a:ext cx="4672013" cy="3503613"/>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39800" y="4440238"/>
            <a:ext cx="5165725" cy="420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8877300"/>
            <a:ext cx="3052763"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992563" y="8877300"/>
            <a:ext cx="3052762"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Arial" charset="0"/>
              </a:defRPr>
            </a:lvl1pPr>
          </a:lstStyle>
          <a:p>
            <a:pPr>
              <a:defRPr/>
            </a:pPr>
            <a:fld id="{71BD6421-1933-4FFC-9CD7-629D7BF1AA34}"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a:ln/>
        </p:spPr>
      </p:sp>
      <p:sp>
        <p:nvSpPr>
          <p:cNvPr id="57347" name="Espaço Reservado para Anotações 2"/>
          <p:cNvSpPr>
            <a:spLocks noGrp="1"/>
          </p:cNvSpPr>
          <p:nvPr>
            <p:ph type="body" idx="1"/>
          </p:nvPr>
        </p:nvSpPr>
        <p:spPr>
          <a:noFill/>
          <a:ln/>
        </p:spPr>
        <p:txBody>
          <a:bodyPr/>
          <a:lstStyle/>
          <a:p>
            <a:endParaRPr lang="pt-BR" smtClean="0"/>
          </a:p>
        </p:txBody>
      </p:sp>
      <p:sp>
        <p:nvSpPr>
          <p:cNvPr id="57348" name="Espaço Reservado para Número de Slide 3"/>
          <p:cNvSpPr>
            <a:spLocks noGrp="1"/>
          </p:cNvSpPr>
          <p:nvPr>
            <p:ph type="sldNum" sz="quarter" idx="5"/>
          </p:nvPr>
        </p:nvSpPr>
        <p:spPr>
          <a:noFill/>
        </p:spPr>
        <p:txBody>
          <a:bodyPr/>
          <a:lstStyle/>
          <a:p>
            <a:fld id="{8DD6116D-88F5-47F6-A190-BE0E7E3B93E2}" type="slidenum">
              <a:rPr lang="en-US" smtClean="0"/>
              <a:pPr/>
              <a:t>24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a:ln/>
        </p:spPr>
      </p:sp>
      <p:sp>
        <p:nvSpPr>
          <p:cNvPr id="66563" name="Espaço Reservado para Anotações 2"/>
          <p:cNvSpPr>
            <a:spLocks noGrp="1"/>
          </p:cNvSpPr>
          <p:nvPr>
            <p:ph type="body" idx="1"/>
          </p:nvPr>
        </p:nvSpPr>
        <p:spPr>
          <a:noFill/>
          <a:ln/>
        </p:spPr>
        <p:txBody>
          <a:bodyPr/>
          <a:lstStyle/>
          <a:p>
            <a:pPr>
              <a:buFontTx/>
              <a:buChar char="•"/>
            </a:pPr>
            <a:r>
              <a:rPr lang="pt-BR" smtClean="0"/>
              <a:t>Em nosso trabalho envolvendo 73  NET, a classificação de 2010 mostrou-se superior a de 2000 em predizer o potencial metastático e estabelecer o prognóstico.</a:t>
            </a:r>
          </a:p>
          <a:p>
            <a:pPr>
              <a:buFontTx/>
              <a:buChar char="•"/>
            </a:pPr>
            <a:r>
              <a:rPr lang="pt-PT" smtClean="0"/>
              <a:t>NENs Bem diferenciados são classificados juntos como tumores neuroendócrinos (TNE) G1 ou G2</a:t>
            </a:r>
          </a:p>
          <a:p>
            <a:pPr>
              <a:buFontTx/>
              <a:buChar char="•"/>
            </a:pPr>
            <a:r>
              <a:rPr lang="pt-PT" smtClean="0"/>
              <a:t>O termo carcinoma neuroendócrino (CNE),  refere-se a todos as NENs pouco diferenciados</a:t>
            </a:r>
          </a:p>
          <a:p>
            <a:pPr>
              <a:buFontTx/>
              <a:buChar char="•"/>
            </a:pPr>
            <a:r>
              <a:rPr lang="pt-PT" smtClean="0"/>
              <a:t>CNE </a:t>
            </a:r>
            <a:r>
              <a:rPr lang="pt-PT" smtClean="0">
                <a:sym typeface="Wingdings" pitchFamily="2" charset="2"/>
              </a:rPr>
              <a:t></a:t>
            </a:r>
            <a:r>
              <a:rPr lang="pt-PT" smtClean="0"/>
              <a:t> subdividido (pequenas-células e grandes-células)</a:t>
            </a:r>
          </a:p>
          <a:p>
            <a:pPr>
              <a:buFontTx/>
              <a:buChar char="•"/>
            </a:pPr>
            <a:r>
              <a:rPr lang="en-US" smtClean="0"/>
              <a:t>As concerns nomenclature, (well−differentiated) neuroendocrine neoplasms of the rectum that either show angioinvasion or infiltration of the muscularis propria (or beyond) or have metastasized are called neuroendocrine carcinomas. The term “rectal carcinoid” does not distinguish between well−differentiated neuroendocrine carcinoma and well−differentiated neuroendocrine tumor (of the rectum); it comprises both</a:t>
            </a:r>
            <a:endParaRPr lang="pt-BR" smtClean="0"/>
          </a:p>
          <a:p>
            <a:pPr>
              <a:buFontTx/>
              <a:buChar char="•"/>
            </a:pPr>
            <a:endParaRPr lang="pt-PT" smtClean="0"/>
          </a:p>
          <a:p>
            <a:pPr>
              <a:buFontTx/>
              <a:buChar char="•"/>
            </a:pPr>
            <a:endParaRPr lang="pt-BR" smtClean="0"/>
          </a:p>
        </p:txBody>
      </p:sp>
      <p:sp>
        <p:nvSpPr>
          <p:cNvPr id="66564" name="Espaço Reservado para Número de Slide 3"/>
          <p:cNvSpPr>
            <a:spLocks noGrp="1"/>
          </p:cNvSpPr>
          <p:nvPr>
            <p:ph type="sldNum" sz="quarter" idx="5"/>
          </p:nvPr>
        </p:nvSpPr>
        <p:spPr>
          <a:noFill/>
        </p:spPr>
        <p:txBody>
          <a:bodyPr/>
          <a:lstStyle/>
          <a:p>
            <a:fld id="{7B9AF9E1-79C7-45C7-970C-A2D128C5D149}" type="slidenum">
              <a:rPr lang="en-US" smtClean="0"/>
              <a:pPr/>
              <a:t>38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a:ln/>
        </p:spPr>
      </p:sp>
      <p:sp>
        <p:nvSpPr>
          <p:cNvPr id="67587" name="Espaço Reservado para Anotações 2"/>
          <p:cNvSpPr>
            <a:spLocks noGrp="1"/>
          </p:cNvSpPr>
          <p:nvPr>
            <p:ph type="body" idx="1"/>
          </p:nvPr>
        </p:nvSpPr>
        <p:spPr>
          <a:noFill/>
          <a:ln/>
        </p:spPr>
        <p:txBody>
          <a:bodyPr/>
          <a:lstStyle/>
          <a:p>
            <a:pPr>
              <a:buFontTx/>
              <a:buChar char="•"/>
            </a:pPr>
            <a:r>
              <a:rPr lang="en-US" smtClean="0"/>
              <a:t>In the novel WHO 2010 classification for GI NETs, all tumours are considered malignant with the potential to metastasize. In this classification, tumour </a:t>
            </a:r>
            <a:r>
              <a:rPr lang="en-US" b="1" smtClean="0"/>
              <a:t>GRADE IS BASED ON THE PROLIFERATION INDEX AND MITOTIC COUNT</a:t>
            </a:r>
            <a:r>
              <a:rPr lang="en-US" smtClean="0"/>
              <a:t>. Divided into 3 groups. </a:t>
            </a:r>
            <a:r>
              <a:rPr lang="pt-PT" smtClean="0">
                <a:latin typeface="Arial" charset="0"/>
                <a:cs typeface="Arial" charset="0"/>
              </a:rPr>
              <a:t>Grau 1 e Grau 2 </a:t>
            </a:r>
            <a:r>
              <a:rPr lang="pt-PT" smtClean="0">
                <a:latin typeface="Arial" charset="0"/>
                <a:cs typeface="Arial" charset="0"/>
                <a:sym typeface="Wingdings" pitchFamily="2" charset="2"/>
              </a:rPr>
              <a:t> </a:t>
            </a:r>
            <a:r>
              <a:rPr lang="pt-PT" smtClean="0">
                <a:latin typeface="Arial" charset="0"/>
                <a:cs typeface="Arial" charset="0"/>
              </a:rPr>
              <a:t>Bem diferenciados. Grau 3 </a:t>
            </a:r>
            <a:r>
              <a:rPr lang="pt-PT" smtClean="0">
                <a:latin typeface="Arial" charset="0"/>
                <a:cs typeface="Arial" charset="0"/>
                <a:sym typeface="Wingdings" pitchFamily="2" charset="2"/>
              </a:rPr>
              <a:t> Pouco diferenciados  C</a:t>
            </a:r>
            <a:r>
              <a:rPr lang="pt-PT" smtClean="0">
                <a:latin typeface="Arial" charset="0"/>
                <a:cs typeface="Arial" charset="0"/>
              </a:rPr>
              <a:t>arcinoma Neuroendócrino (dividios em pequenas-células e grande-células)</a:t>
            </a:r>
          </a:p>
          <a:p>
            <a:pPr>
              <a:buFontTx/>
              <a:buChar char="•"/>
            </a:pPr>
            <a:endParaRPr lang="pt-BR" smtClean="0"/>
          </a:p>
          <a:p>
            <a:endParaRPr lang="pt-BR" smtClean="0"/>
          </a:p>
        </p:txBody>
      </p:sp>
      <p:sp>
        <p:nvSpPr>
          <p:cNvPr id="67588" name="Espaço Reservado para Número de Slide 3"/>
          <p:cNvSpPr>
            <a:spLocks noGrp="1"/>
          </p:cNvSpPr>
          <p:nvPr>
            <p:ph type="sldNum" sz="quarter" idx="5"/>
          </p:nvPr>
        </p:nvSpPr>
        <p:spPr>
          <a:noFill/>
        </p:spPr>
        <p:txBody>
          <a:bodyPr/>
          <a:lstStyle/>
          <a:p>
            <a:fld id="{09C9D171-8938-43E7-9027-308E6346535B}" type="slidenum">
              <a:rPr lang="en-US" smtClean="0"/>
              <a:pPr/>
              <a:t>39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a:ln/>
        </p:spPr>
      </p:sp>
      <p:sp>
        <p:nvSpPr>
          <p:cNvPr id="68611" name="Espaço Reservado para Anotações 2"/>
          <p:cNvSpPr>
            <a:spLocks noGrp="1"/>
          </p:cNvSpPr>
          <p:nvPr>
            <p:ph type="body" idx="1"/>
          </p:nvPr>
        </p:nvSpPr>
        <p:spPr>
          <a:noFill/>
          <a:ln/>
        </p:spPr>
        <p:txBody>
          <a:bodyPr/>
          <a:lstStyle/>
          <a:p>
            <a:pPr>
              <a:buFontTx/>
              <a:buChar char="•"/>
            </a:pPr>
            <a:r>
              <a:rPr lang="en-US" b="1" smtClean="0"/>
              <a:t>In light of the risk of metastases, nowadays we SHOULD stage all patients with carcinoids before deciding on treatment. </a:t>
            </a:r>
          </a:p>
          <a:p>
            <a:pPr>
              <a:buFontTx/>
              <a:buChar char="•"/>
            </a:pPr>
            <a:r>
              <a:rPr lang="pt-BR" smtClean="0"/>
              <a:t>Importância da ecoendoscopia na detecção precoce (diferenciação com outras lesões subepiteleiais ) e monitoramento desses tumores, em especial nos não-funcionantes (no caso gastrointestinal)</a:t>
            </a:r>
          </a:p>
          <a:p>
            <a:pPr>
              <a:buFontTx/>
              <a:buChar char="•"/>
            </a:pPr>
            <a:endParaRPr lang="pt-BR" b="1" smtClean="0"/>
          </a:p>
        </p:txBody>
      </p:sp>
      <p:sp>
        <p:nvSpPr>
          <p:cNvPr id="68612" name="Espaço Reservado para Número de Slide 3"/>
          <p:cNvSpPr>
            <a:spLocks noGrp="1"/>
          </p:cNvSpPr>
          <p:nvPr>
            <p:ph type="sldNum" sz="quarter" idx="5"/>
          </p:nvPr>
        </p:nvSpPr>
        <p:spPr>
          <a:noFill/>
        </p:spPr>
        <p:txBody>
          <a:bodyPr/>
          <a:lstStyle/>
          <a:p>
            <a:fld id="{5A123973-0A97-4F50-9EA7-0D254E83B301}" type="slidenum">
              <a:rPr lang="en-US" smtClean="0"/>
              <a:pPr/>
              <a:t>40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a:ln/>
        </p:spPr>
      </p:sp>
      <p:sp>
        <p:nvSpPr>
          <p:cNvPr id="69635" name="Espaço Reservado para Anotações 2"/>
          <p:cNvSpPr>
            <a:spLocks noGrp="1"/>
          </p:cNvSpPr>
          <p:nvPr>
            <p:ph type="body" idx="1"/>
          </p:nvPr>
        </p:nvSpPr>
        <p:spPr>
          <a:noFill/>
          <a:ln/>
        </p:spPr>
        <p:txBody>
          <a:bodyPr/>
          <a:lstStyle/>
          <a:p>
            <a:r>
              <a:rPr lang="en-US" smtClean="0"/>
              <a:t>The Surveillance, Epidemiology, and End Results (SEER) registry database of the National Cancer Institute (which reflects the standard of care for the average US citizen) – O que significa o SEER</a:t>
            </a:r>
          </a:p>
          <a:p>
            <a:pPr>
              <a:buFontTx/>
              <a:buChar char="•"/>
            </a:pPr>
            <a:r>
              <a:rPr lang="en-US" smtClean="0">
                <a:latin typeface="Arial" charset="0"/>
                <a:cs typeface="Arial" charset="0"/>
              </a:rPr>
              <a:t>Metastasis rates were similar for gastrointestinal carcinomas and gastrointestinal carcinoids</a:t>
            </a:r>
          </a:p>
          <a:p>
            <a:pPr>
              <a:buFontTx/>
              <a:buChar char="•"/>
            </a:pPr>
            <a:r>
              <a:rPr lang="en-US" smtClean="0">
                <a:latin typeface="Arial" charset="0"/>
                <a:cs typeface="Arial" charset="0"/>
              </a:rPr>
              <a:t>According to the SEER (Surveillance, Epidemiology and End Results) database, 9% of the patients with a rectal NET have disseminated disease</a:t>
            </a:r>
            <a:endParaRPr lang="pt-BR" smtClean="0">
              <a:latin typeface="Arial" charset="0"/>
              <a:cs typeface="Arial" charset="0"/>
            </a:endParaRPr>
          </a:p>
          <a:p>
            <a:pPr>
              <a:buFontTx/>
              <a:buChar char="•"/>
            </a:pPr>
            <a:endParaRPr lang="pt-BR" smtClean="0"/>
          </a:p>
          <a:p>
            <a:endParaRPr lang="pt-BR" smtClean="0"/>
          </a:p>
        </p:txBody>
      </p:sp>
      <p:sp>
        <p:nvSpPr>
          <p:cNvPr id="69636" name="Espaço Reservado para Número de Slide 3"/>
          <p:cNvSpPr>
            <a:spLocks noGrp="1"/>
          </p:cNvSpPr>
          <p:nvPr>
            <p:ph type="sldNum" sz="quarter" idx="5"/>
          </p:nvPr>
        </p:nvSpPr>
        <p:spPr>
          <a:noFill/>
        </p:spPr>
        <p:txBody>
          <a:bodyPr/>
          <a:lstStyle/>
          <a:p>
            <a:fld id="{5D61E679-1917-43C5-9836-D2E24907D28B}" type="slidenum">
              <a:rPr lang="en-US" smtClean="0"/>
              <a:pPr/>
              <a:t>41</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a:ln/>
        </p:spPr>
      </p:sp>
      <p:sp>
        <p:nvSpPr>
          <p:cNvPr id="70659" name="Espaço Reservado para Anotações 2"/>
          <p:cNvSpPr>
            <a:spLocks noGrp="1"/>
          </p:cNvSpPr>
          <p:nvPr>
            <p:ph type="body" idx="1"/>
          </p:nvPr>
        </p:nvSpPr>
        <p:spPr>
          <a:noFill/>
          <a:ln/>
        </p:spPr>
        <p:txBody>
          <a:bodyPr/>
          <a:lstStyle/>
          <a:p>
            <a:r>
              <a:rPr lang="en-US" smtClean="0"/>
              <a:t>1) 60%±80% of rectal carcinoids that  are larger  than 2 cm metastasize  </a:t>
            </a:r>
            <a:endParaRPr lang="pt-BR" smtClean="0"/>
          </a:p>
          <a:p>
            <a:r>
              <a:rPr lang="en-US" smtClean="0"/>
              <a:t>2) rectal carcinoids that are 10.1±20mm in diameter spread to regional lymph nodes in 17%±81% of patients </a:t>
            </a:r>
            <a:endParaRPr lang="pt-BR" smtClean="0"/>
          </a:p>
          <a:p>
            <a:r>
              <a:rPr lang="en-US" smtClean="0"/>
              <a:t> 3) rectal carcinoids that are 1 cm or less in size metastasize in 3%±9.8% of cases</a:t>
            </a:r>
            <a:endParaRPr lang="pt-BR" smtClean="0"/>
          </a:p>
          <a:p>
            <a:endParaRPr lang="pt-BR" smtClean="0"/>
          </a:p>
        </p:txBody>
      </p:sp>
      <p:sp>
        <p:nvSpPr>
          <p:cNvPr id="70660" name="Espaço Reservado para Número de Slide 3"/>
          <p:cNvSpPr>
            <a:spLocks noGrp="1"/>
          </p:cNvSpPr>
          <p:nvPr>
            <p:ph type="sldNum" sz="quarter" idx="5"/>
          </p:nvPr>
        </p:nvSpPr>
        <p:spPr>
          <a:noFill/>
        </p:spPr>
        <p:txBody>
          <a:bodyPr/>
          <a:lstStyle/>
          <a:p>
            <a:fld id="{431C4251-53BC-4A42-8A04-04F9FCCE6EF0}" type="slidenum">
              <a:rPr lang="en-US" smtClean="0"/>
              <a:pPr/>
              <a:t>42</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a:ln/>
        </p:spPr>
      </p:sp>
      <p:sp>
        <p:nvSpPr>
          <p:cNvPr id="71683" name="Espaço Reservado para Anotações 2"/>
          <p:cNvSpPr>
            <a:spLocks noGrp="1"/>
          </p:cNvSpPr>
          <p:nvPr>
            <p:ph type="body" idx="1"/>
          </p:nvPr>
        </p:nvSpPr>
        <p:spPr>
          <a:noFill/>
          <a:ln/>
        </p:spPr>
        <p:txBody>
          <a:bodyPr/>
          <a:lstStyle/>
          <a:p>
            <a:pPr>
              <a:buFontTx/>
              <a:buChar char="•"/>
            </a:pPr>
            <a:r>
              <a:rPr lang="en-US" smtClean="0">
                <a:solidFill>
                  <a:srgbClr val="FF0000"/>
                </a:solidFill>
              </a:rPr>
              <a:t>Previous reports have presented different size indications for rectal carcinoid endoscopic resection: ≤ 10mm (Ishii et al. and Yamaguchi et al.), &lt; 16mm (Park et al.), and &lt; 20mm (Kwaan et al.).</a:t>
            </a:r>
          </a:p>
          <a:p>
            <a:pPr>
              <a:buFontTx/>
              <a:buChar char="•"/>
            </a:pPr>
            <a:endParaRPr lang="pt-BR" smtClean="0"/>
          </a:p>
          <a:p>
            <a:pPr>
              <a:buFontTx/>
              <a:buChar char="•"/>
            </a:pPr>
            <a:endParaRPr lang="pt-BR" smtClean="0"/>
          </a:p>
        </p:txBody>
      </p:sp>
      <p:sp>
        <p:nvSpPr>
          <p:cNvPr id="71684" name="Espaço Reservado para Número de Slide 3"/>
          <p:cNvSpPr>
            <a:spLocks noGrp="1"/>
          </p:cNvSpPr>
          <p:nvPr>
            <p:ph type="sldNum" sz="quarter" idx="5"/>
          </p:nvPr>
        </p:nvSpPr>
        <p:spPr>
          <a:noFill/>
        </p:spPr>
        <p:txBody>
          <a:bodyPr/>
          <a:lstStyle/>
          <a:p>
            <a:fld id="{F3426C1B-E49D-4EA3-92A7-99066AA4E0DF}" type="slidenum">
              <a:rPr lang="en-US" smtClean="0"/>
              <a:pPr/>
              <a:t>43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a:ln/>
        </p:spPr>
      </p:sp>
      <p:sp>
        <p:nvSpPr>
          <p:cNvPr id="72707" name="Espaço Reservado para Anotações 2"/>
          <p:cNvSpPr>
            <a:spLocks noGrp="1"/>
          </p:cNvSpPr>
          <p:nvPr>
            <p:ph type="body" idx="1"/>
          </p:nvPr>
        </p:nvSpPr>
        <p:spPr>
          <a:noFill/>
          <a:ln/>
        </p:spPr>
        <p:txBody>
          <a:bodyPr/>
          <a:lstStyle/>
          <a:p>
            <a:pPr>
              <a:buFontTx/>
              <a:buChar char="•"/>
            </a:pPr>
            <a:r>
              <a:rPr lang="en-US" smtClean="0"/>
              <a:t> Before embarking on resection, the exact tumor size and in particular the depth of invasion has to be determined by endoscopic ultrasound</a:t>
            </a:r>
            <a:endParaRPr lang="pt-BR" smtClean="0"/>
          </a:p>
          <a:p>
            <a:pPr>
              <a:buFontTx/>
              <a:buChar char="•"/>
            </a:pPr>
            <a:r>
              <a:rPr lang="en-US" smtClean="0">
                <a:latin typeface="Arial" charset="0"/>
                <a:cs typeface="Arial" charset="0"/>
              </a:rPr>
              <a:t>When either endoscopic ultrasonography was omitted in tumor staging or conventional endoscopic techniques were used, indeterminate or even positive resection margins were observed on histological examination in as many as 31.8%±83% of patients</a:t>
            </a:r>
          </a:p>
          <a:p>
            <a:pPr>
              <a:buFontTx/>
              <a:buChar char="•"/>
            </a:pPr>
            <a:r>
              <a:rPr lang="en-US" smtClean="0">
                <a:latin typeface="Arial" charset="0"/>
                <a:cs typeface="Arial" charset="0"/>
              </a:rPr>
              <a:t>When endoscopic ultrasonography was performed prior to endoscopic submucosal resection, the R1 rate dropped to 4.8%±17%</a:t>
            </a:r>
            <a:endParaRPr lang="pt-BR" smtClean="0">
              <a:latin typeface="Arial" charset="0"/>
              <a:cs typeface="Arial" charset="0"/>
            </a:endParaRPr>
          </a:p>
          <a:p>
            <a:pPr>
              <a:buFontTx/>
              <a:buChar char="•"/>
            </a:pPr>
            <a:endParaRPr lang="pt-BR" smtClean="0">
              <a:latin typeface="Arial" charset="0"/>
              <a:cs typeface="Arial" charset="0"/>
            </a:endParaRPr>
          </a:p>
          <a:p>
            <a:pPr>
              <a:buFontTx/>
              <a:buChar char="•"/>
            </a:pPr>
            <a:endParaRPr lang="pt-BR" smtClean="0"/>
          </a:p>
        </p:txBody>
      </p:sp>
      <p:sp>
        <p:nvSpPr>
          <p:cNvPr id="72708" name="Espaço Reservado para Número de Slide 3"/>
          <p:cNvSpPr>
            <a:spLocks noGrp="1"/>
          </p:cNvSpPr>
          <p:nvPr>
            <p:ph type="sldNum" sz="quarter" idx="5"/>
          </p:nvPr>
        </p:nvSpPr>
        <p:spPr>
          <a:noFill/>
        </p:spPr>
        <p:txBody>
          <a:bodyPr/>
          <a:lstStyle/>
          <a:p>
            <a:fld id="{815A80FE-4522-4808-93B5-84F5CEB22023}" type="slidenum">
              <a:rPr lang="en-US" smtClean="0"/>
              <a:pPr/>
              <a:t>44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a:ln/>
        </p:spPr>
      </p:sp>
      <p:sp>
        <p:nvSpPr>
          <p:cNvPr id="73731" name="Espaço Reservado para Anotações 2"/>
          <p:cNvSpPr>
            <a:spLocks noGrp="1"/>
          </p:cNvSpPr>
          <p:nvPr>
            <p:ph type="body" idx="1"/>
          </p:nvPr>
        </p:nvSpPr>
        <p:spPr>
          <a:noFill/>
          <a:ln/>
        </p:spPr>
        <p:txBody>
          <a:bodyPr/>
          <a:lstStyle/>
          <a:p>
            <a:pPr>
              <a:buFontTx/>
              <a:buChar char="•"/>
            </a:pPr>
            <a:r>
              <a:rPr lang="en-US" smtClean="0"/>
              <a:t>Previous studies have shown that T1aN0 rectal carcinoid tumors &lt; 1 cm in size and located within the submucosa without metastasis can be managed using local endoscopic or transanal resection. </a:t>
            </a:r>
            <a:r>
              <a:rPr lang="en-US" smtClean="0">
                <a:sym typeface="Wingdings" pitchFamily="2" charset="2"/>
              </a:rPr>
              <a:t> excisão local endoscópica ou cirúrgica</a:t>
            </a:r>
          </a:p>
          <a:p>
            <a:pPr>
              <a:buFontTx/>
              <a:buChar char="•"/>
            </a:pPr>
            <a:r>
              <a:rPr lang="en-US" smtClean="0"/>
              <a:t>Superioridade da ESD sobre a EMR para tratmento local de tumores carcinoides retais &lt; 10 mm</a:t>
            </a:r>
          </a:p>
          <a:p>
            <a:pPr>
              <a:buFontTx/>
              <a:buChar char="•"/>
            </a:pPr>
            <a:endParaRPr lang="en-US" smtClean="0"/>
          </a:p>
          <a:p>
            <a:pPr>
              <a:buFontTx/>
              <a:buChar char="•"/>
            </a:pPr>
            <a:endParaRPr lang="pt-BR" smtClean="0"/>
          </a:p>
        </p:txBody>
      </p:sp>
      <p:sp>
        <p:nvSpPr>
          <p:cNvPr id="73732" name="Espaço Reservado para Número de Slide 3"/>
          <p:cNvSpPr>
            <a:spLocks noGrp="1"/>
          </p:cNvSpPr>
          <p:nvPr>
            <p:ph type="sldNum" sz="quarter" idx="5"/>
          </p:nvPr>
        </p:nvSpPr>
        <p:spPr>
          <a:noFill/>
        </p:spPr>
        <p:txBody>
          <a:bodyPr/>
          <a:lstStyle/>
          <a:p>
            <a:fld id="{0BF466A4-EFDD-4126-8CFA-76A5FDE3FE28}" type="slidenum">
              <a:rPr lang="en-US" smtClean="0"/>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a:ln/>
        </p:spPr>
      </p:sp>
      <p:sp>
        <p:nvSpPr>
          <p:cNvPr id="74755" name="Espaço Reservado para Anotações 2"/>
          <p:cNvSpPr>
            <a:spLocks noGrp="1"/>
          </p:cNvSpPr>
          <p:nvPr>
            <p:ph type="body" idx="1"/>
          </p:nvPr>
        </p:nvSpPr>
        <p:spPr>
          <a:noFill/>
          <a:ln/>
        </p:spPr>
        <p:txBody>
          <a:bodyPr/>
          <a:lstStyle/>
          <a:p>
            <a:r>
              <a:rPr lang="en-US" smtClean="0"/>
              <a:t>Endoscopic submucosal dissection of a rectal carcinoid tumor. (A) An 8-mm rectal carcinoid tumor. (B) A solution of</a:t>
            </a:r>
          </a:p>
          <a:p>
            <a:r>
              <a:rPr lang="en-US" smtClean="0"/>
              <a:t>10% glycerin and 5% fructose in 0.9% saline was injected to lift the tumor. (C, D) Mucosal incision and submucosal dissection.</a:t>
            </a:r>
          </a:p>
          <a:p>
            <a:r>
              <a:rPr lang="en-US" smtClean="0"/>
              <a:t>(E) A clear ulcer after complete tumor removal. (F) Macroscopic view of the resected specimen (13 · 12 mm).</a:t>
            </a:r>
            <a:endParaRPr lang="pt-BR" smtClean="0"/>
          </a:p>
        </p:txBody>
      </p:sp>
      <p:sp>
        <p:nvSpPr>
          <p:cNvPr id="74756" name="Espaço Reservado para Número de Slide 3"/>
          <p:cNvSpPr>
            <a:spLocks noGrp="1"/>
          </p:cNvSpPr>
          <p:nvPr>
            <p:ph type="sldNum" sz="quarter" idx="5"/>
          </p:nvPr>
        </p:nvSpPr>
        <p:spPr>
          <a:noFill/>
        </p:spPr>
        <p:txBody>
          <a:bodyPr/>
          <a:lstStyle/>
          <a:p>
            <a:fld id="{2A37A1D3-A86B-46DD-A669-A4573B12D0E6}" type="slidenum">
              <a:rPr lang="en-US" smtClean="0"/>
              <a:pPr/>
              <a:t>46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a:ln/>
        </p:spPr>
      </p:sp>
      <p:sp>
        <p:nvSpPr>
          <p:cNvPr id="75779" name="Espaço Reservado para Anotações 2"/>
          <p:cNvSpPr>
            <a:spLocks noGrp="1"/>
          </p:cNvSpPr>
          <p:nvPr>
            <p:ph type="body" idx="1"/>
          </p:nvPr>
        </p:nvSpPr>
        <p:spPr>
          <a:noFill/>
          <a:ln/>
        </p:spPr>
        <p:txBody>
          <a:bodyPr/>
          <a:lstStyle/>
          <a:p>
            <a:pPr>
              <a:buFontTx/>
              <a:buChar char="•"/>
            </a:pPr>
            <a:r>
              <a:rPr lang="en-US" smtClean="0"/>
              <a:t>For rectal carcinoids of T1bN0 (the same as T1aN0 except sized between 1 and 2 cm), there is no consensus in the literature concerning the appropriate therapy</a:t>
            </a:r>
          </a:p>
          <a:p>
            <a:pPr>
              <a:buFontTx/>
              <a:buChar char="•"/>
            </a:pPr>
            <a:r>
              <a:rPr lang="en-US" smtClean="0"/>
              <a:t>therapy of rectal carcinoids measuring 10.1±20mmin diameter is a matter of debate; </a:t>
            </a:r>
            <a:r>
              <a:rPr lang="en-US" b="1" smtClean="0"/>
              <a:t>There are no controlled prospective studies on local teraphy of rectal carcinoids; </a:t>
            </a:r>
            <a:endParaRPr lang="pt-BR" b="1" smtClean="0"/>
          </a:p>
          <a:p>
            <a:pPr>
              <a:buFontTx/>
              <a:buChar char="•"/>
            </a:pPr>
            <a:r>
              <a:rPr lang="en-US" smtClean="0"/>
              <a:t>In Japan rectal carcinoids that are larger than 10.0mm are treated surgically along the same lines as rectal adenocarcinomas . There, lymph node dissection is considered the standard of care for rectal carcinoids 10.1±20.0mm in size.</a:t>
            </a:r>
            <a:endParaRPr lang="pt-BR" smtClean="0"/>
          </a:p>
          <a:p>
            <a:pPr>
              <a:buFontTx/>
              <a:buChar char="•"/>
            </a:pPr>
            <a:r>
              <a:rPr lang="pt-PT" smtClean="0"/>
              <a:t>Seguem princípios oncológicos de ressecção</a:t>
            </a:r>
            <a:endParaRPr lang="en-US" smtClean="0"/>
          </a:p>
          <a:p>
            <a:pPr>
              <a:buFontTx/>
              <a:buChar char="•"/>
            </a:pPr>
            <a:endParaRPr lang="pt-BR" smtClean="0"/>
          </a:p>
        </p:txBody>
      </p:sp>
      <p:sp>
        <p:nvSpPr>
          <p:cNvPr id="75780" name="Espaço Reservado para Número de Slide 3"/>
          <p:cNvSpPr>
            <a:spLocks noGrp="1"/>
          </p:cNvSpPr>
          <p:nvPr>
            <p:ph type="sldNum" sz="quarter" idx="5"/>
          </p:nvPr>
        </p:nvSpPr>
        <p:spPr>
          <a:noFill/>
        </p:spPr>
        <p:txBody>
          <a:bodyPr/>
          <a:lstStyle/>
          <a:p>
            <a:fld id="{FAB19E3D-A47A-45CF-B7E5-3D31C822DEDA}" type="slidenum">
              <a:rPr lang="en-US" smtClean="0"/>
              <a:pPr/>
              <a:t>47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a:ln/>
        </p:spPr>
      </p:sp>
      <p:sp>
        <p:nvSpPr>
          <p:cNvPr id="58371" name="Espaço Reservado para Anotações 2"/>
          <p:cNvSpPr>
            <a:spLocks noGrp="1"/>
          </p:cNvSpPr>
          <p:nvPr>
            <p:ph type="body" idx="1"/>
          </p:nvPr>
        </p:nvSpPr>
        <p:spPr>
          <a:noFill/>
          <a:ln/>
        </p:spPr>
        <p:txBody>
          <a:bodyPr/>
          <a:lstStyle/>
          <a:p>
            <a:pPr>
              <a:buFontTx/>
              <a:buChar char="•"/>
            </a:pPr>
            <a:r>
              <a:rPr lang="pt-BR" smtClean="0"/>
              <a:t> Sistema neuroendócrino encontra-se difuso no aparelho digestivo; em conjunto as células constituem o maior órgão endócrino do organismo, constituído por cerca de 19 tipos celulares e capaz de produzir pelo menos 40 tipos de substâncias que incluem hormônios ou aminas ativas SOB estímulo do sistema nervoso autônomo e assim regulando o sistema gastrointestinal;</a:t>
            </a:r>
          </a:p>
          <a:p>
            <a:pPr>
              <a:buFontTx/>
              <a:buChar char="•"/>
            </a:pPr>
            <a:r>
              <a:rPr lang="en-US" smtClean="0"/>
              <a:t>Neoplasms that arise from these cells used to be called carcinoid tumours; </a:t>
            </a:r>
            <a:r>
              <a:rPr lang="en-US" b="1" smtClean="0"/>
              <a:t>the appropriate modern term </a:t>
            </a:r>
            <a:r>
              <a:rPr lang="en-US" smtClean="0"/>
              <a:t>is neuroendocrine neoplasm, neuroendocrine tumour (NET) or neuroendocrine carcinoma (NEC).</a:t>
            </a:r>
          </a:p>
          <a:p>
            <a:pPr>
              <a:buFontTx/>
              <a:buChar char="•"/>
            </a:pPr>
            <a:endParaRPr lang="pt-BR" smtClean="0"/>
          </a:p>
          <a:p>
            <a:endParaRPr lang="pt-BR" smtClean="0"/>
          </a:p>
        </p:txBody>
      </p:sp>
      <p:sp>
        <p:nvSpPr>
          <p:cNvPr id="58372" name="Espaço Reservado para Número de Slide 3"/>
          <p:cNvSpPr>
            <a:spLocks noGrp="1"/>
          </p:cNvSpPr>
          <p:nvPr>
            <p:ph type="sldNum" sz="quarter" idx="5"/>
          </p:nvPr>
        </p:nvSpPr>
        <p:spPr>
          <a:noFill/>
        </p:spPr>
        <p:txBody>
          <a:bodyPr/>
          <a:lstStyle/>
          <a:p>
            <a:fld id="{1A487045-63AA-4A54-80D3-156CE18FC6CE}" type="slidenum">
              <a:rPr lang="en-US" smtClean="0"/>
              <a:pPr/>
              <a:t>29</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a:ln/>
        </p:spPr>
      </p:sp>
      <p:sp>
        <p:nvSpPr>
          <p:cNvPr id="76803" name="Espaço Reservado para Anotações 2"/>
          <p:cNvSpPr>
            <a:spLocks noGrp="1"/>
          </p:cNvSpPr>
          <p:nvPr>
            <p:ph type="body" idx="1"/>
          </p:nvPr>
        </p:nvSpPr>
        <p:spPr>
          <a:noFill/>
          <a:ln/>
        </p:spPr>
        <p:txBody>
          <a:bodyPr/>
          <a:lstStyle/>
          <a:p>
            <a:pPr>
              <a:buFontTx/>
              <a:buChar char="•"/>
            </a:pPr>
            <a:r>
              <a:rPr lang="en-US" smtClean="0"/>
              <a:t> Rectal carcinoids larger than 2 cm and Ulcerated colorectal carcinoids</a:t>
            </a:r>
            <a:r>
              <a:rPr lang="pt-BR" smtClean="0">
                <a:sym typeface="Wingdings" pitchFamily="2" charset="2"/>
              </a:rPr>
              <a:t></a:t>
            </a:r>
            <a:r>
              <a:rPr lang="en-US" smtClean="0"/>
              <a:t> CIRURGIA COM LINFADENECTOMIA</a:t>
            </a:r>
          </a:p>
          <a:p>
            <a:pPr>
              <a:buFontTx/>
              <a:buChar char="•"/>
            </a:pPr>
            <a:r>
              <a:rPr lang="en-US" smtClean="0"/>
              <a:t> </a:t>
            </a:r>
            <a:r>
              <a:rPr lang="pt-PT" smtClean="0"/>
              <a:t>Seguem princípios oncológicos de ressecção</a:t>
            </a:r>
          </a:p>
          <a:p>
            <a:pPr>
              <a:buFontTx/>
              <a:buChar char="•"/>
            </a:pPr>
            <a:r>
              <a:rPr lang="pt-BR" smtClean="0"/>
              <a:t> Nos casos de metástase, cirurgias citorredutoras hepáticas podem melhorar índice de sucesso de tratamento subsequente: quimioterapia (estreptozotocina e 5-fluorouracil); quimioembolização; </a:t>
            </a:r>
          </a:p>
          <a:p>
            <a:pPr>
              <a:buFontTx/>
              <a:buChar char="•"/>
            </a:pPr>
            <a:endParaRPr lang="pt-BR" smtClean="0"/>
          </a:p>
        </p:txBody>
      </p:sp>
      <p:sp>
        <p:nvSpPr>
          <p:cNvPr id="76804" name="Espaço Reservado para Número de Slide 3"/>
          <p:cNvSpPr>
            <a:spLocks noGrp="1"/>
          </p:cNvSpPr>
          <p:nvPr>
            <p:ph type="sldNum" sz="quarter" idx="5"/>
          </p:nvPr>
        </p:nvSpPr>
        <p:spPr>
          <a:noFill/>
        </p:spPr>
        <p:txBody>
          <a:bodyPr/>
          <a:lstStyle/>
          <a:p>
            <a:fld id="{358E4EEC-1D81-4244-9FA3-B96D843100C8}" type="slidenum">
              <a:rPr lang="en-US" smtClean="0"/>
              <a:pPr/>
              <a:t>48</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a:ln/>
        </p:spPr>
      </p:sp>
      <p:sp>
        <p:nvSpPr>
          <p:cNvPr id="77827" name="Espaço Reservado para Anotações 2"/>
          <p:cNvSpPr>
            <a:spLocks noGrp="1"/>
          </p:cNvSpPr>
          <p:nvPr>
            <p:ph type="body" idx="1"/>
          </p:nvPr>
        </p:nvSpPr>
        <p:spPr>
          <a:noFill/>
          <a:ln/>
        </p:spPr>
        <p:txBody>
          <a:bodyPr/>
          <a:lstStyle/>
          <a:p>
            <a:pPr>
              <a:buFontTx/>
              <a:buChar char="•"/>
            </a:pPr>
            <a:r>
              <a:rPr lang="en-US" smtClean="0"/>
              <a:t>The 5−year survival of patients with rectal carcinoid disease who have distant metastases is 15%±30%</a:t>
            </a:r>
          </a:p>
          <a:p>
            <a:pPr>
              <a:buFontTx/>
              <a:buChar char="•"/>
            </a:pPr>
            <a:r>
              <a:rPr lang="en-US" smtClean="0"/>
              <a:t>For node−positive rectal carcinoid disease (without distant metastases at the time of diagnosis), 5−year survival is 54%±73%</a:t>
            </a:r>
            <a:endParaRPr lang="pt-BR" smtClean="0"/>
          </a:p>
          <a:p>
            <a:pPr>
              <a:buFontTx/>
              <a:buChar char="•"/>
            </a:pPr>
            <a:r>
              <a:rPr lang="en-US" smtClean="0"/>
              <a:t>Histologically node−negative rectal carcinoids that are smaller than 1 cm and do not show angioinvasion or infiltration of the muscularis propria are associated with an excellent 5−year survival of 98.9%±100%</a:t>
            </a:r>
            <a:endParaRPr lang="pt-BR" smtClean="0"/>
          </a:p>
          <a:p>
            <a:pPr>
              <a:buFontTx/>
              <a:buChar char="•"/>
            </a:pPr>
            <a:endParaRPr lang="pt-BR" smtClean="0"/>
          </a:p>
          <a:p>
            <a:r>
              <a:rPr lang="en-US" smtClean="0"/>
              <a:t> </a:t>
            </a:r>
            <a:endParaRPr lang="pt-BR" smtClean="0"/>
          </a:p>
          <a:p>
            <a:endParaRPr lang="pt-BR" smtClean="0"/>
          </a:p>
        </p:txBody>
      </p:sp>
      <p:sp>
        <p:nvSpPr>
          <p:cNvPr id="77828" name="Espaço Reservado para Número de Slide 3"/>
          <p:cNvSpPr>
            <a:spLocks noGrp="1"/>
          </p:cNvSpPr>
          <p:nvPr>
            <p:ph type="sldNum" sz="quarter" idx="5"/>
          </p:nvPr>
        </p:nvSpPr>
        <p:spPr>
          <a:noFill/>
        </p:spPr>
        <p:txBody>
          <a:bodyPr/>
          <a:lstStyle/>
          <a:p>
            <a:fld id="{B84A6318-86B8-4E5D-902F-B92DDC123917}" type="slidenum">
              <a:rPr lang="en-US" smtClean="0"/>
              <a:pPr/>
              <a:t>49</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a:ln/>
        </p:spPr>
      </p:sp>
      <p:sp>
        <p:nvSpPr>
          <p:cNvPr id="78851" name="Espaço Reservado para Anotações 2"/>
          <p:cNvSpPr>
            <a:spLocks noGrp="1"/>
          </p:cNvSpPr>
          <p:nvPr>
            <p:ph type="body" idx="1"/>
          </p:nvPr>
        </p:nvSpPr>
        <p:spPr>
          <a:noFill/>
          <a:ln/>
        </p:spPr>
        <p:txBody>
          <a:bodyPr/>
          <a:lstStyle/>
          <a:p>
            <a:pPr>
              <a:buFontTx/>
              <a:buChar char="•"/>
            </a:pPr>
            <a:r>
              <a:rPr lang="en-US" smtClean="0"/>
              <a:t>A follow-up of up to 10 years is recommended, because metastatic lesions may occur late </a:t>
            </a:r>
          </a:p>
          <a:p>
            <a:pPr>
              <a:buFontTx/>
              <a:buChar char="•"/>
            </a:pPr>
            <a:r>
              <a:rPr lang="en-US" smtClean="0">
                <a:latin typeface="Arial" charset="0"/>
                <a:cs typeface="Arial" charset="0"/>
              </a:rPr>
              <a:t>A single follow-up endoscopy to exclude local recurrence seems sufficient in patients with a G1 tumour. Patients with a G2 tumour, on the other hand, need to be monitored much more carefully. Repeated endoscopies alone are insufficient for monitoring these patients, but metastatic lesions should also be excluded using modern imaging techniques. When patients are chosen for intensive long-term follow-up, reliable classification of the primary tumour (including size, dissemination of disease, and proliferation activity) is essential.</a:t>
            </a:r>
          </a:p>
          <a:p>
            <a:pPr>
              <a:buFontTx/>
              <a:buChar char="•"/>
            </a:pPr>
            <a:r>
              <a:rPr lang="en-US" smtClean="0">
                <a:latin typeface="Arial" charset="0"/>
                <a:cs typeface="Arial" charset="0"/>
              </a:rPr>
              <a:t>G1 NETs have low, if any, metastatic potential, whereas G2 NETs often metastasise, so such patients require intensive long-term follow-up.</a:t>
            </a:r>
            <a:endParaRPr lang="pt-BR" smtClean="0">
              <a:latin typeface="Arial" charset="0"/>
              <a:cs typeface="Arial" charset="0"/>
            </a:endParaRPr>
          </a:p>
          <a:p>
            <a:pPr>
              <a:buFontTx/>
              <a:buChar char="•"/>
            </a:pPr>
            <a:endParaRPr lang="pt-BR" smtClean="0"/>
          </a:p>
          <a:p>
            <a:pPr>
              <a:buFontTx/>
              <a:buChar char="•"/>
            </a:pPr>
            <a:endParaRPr lang="pt-BR" smtClean="0"/>
          </a:p>
        </p:txBody>
      </p:sp>
      <p:sp>
        <p:nvSpPr>
          <p:cNvPr id="78852" name="Espaço Reservado para Número de Slide 3"/>
          <p:cNvSpPr>
            <a:spLocks noGrp="1"/>
          </p:cNvSpPr>
          <p:nvPr>
            <p:ph type="sldNum" sz="quarter" idx="5"/>
          </p:nvPr>
        </p:nvSpPr>
        <p:spPr>
          <a:noFill/>
        </p:spPr>
        <p:txBody>
          <a:bodyPr/>
          <a:lstStyle/>
          <a:p>
            <a:fld id="{7C83F4DB-50F7-4A72-8FCE-B5C657877351}" type="slidenum">
              <a:rPr lang="en-US" smtClean="0"/>
              <a:pPr/>
              <a:t>50</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a:ln/>
        </p:spPr>
      </p:sp>
      <p:sp>
        <p:nvSpPr>
          <p:cNvPr id="79875" name="Espaço Reservado para Anotações 2"/>
          <p:cNvSpPr>
            <a:spLocks noGrp="1"/>
          </p:cNvSpPr>
          <p:nvPr>
            <p:ph type="body" idx="1"/>
          </p:nvPr>
        </p:nvSpPr>
        <p:spPr>
          <a:noFill/>
          <a:ln/>
        </p:spPr>
        <p:txBody>
          <a:bodyPr/>
          <a:lstStyle/>
          <a:p>
            <a:endParaRPr lang="pt-BR" smtClean="0"/>
          </a:p>
        </p:txBody>
      </p:sp>
      <p:sp>
        <p:nvSpPr>
          <p:cNvPr id="79876" name="Espaço Reservado para Número de Slide 3"/>
          <p:cNvSpPr>
            <a:spLocks noGrp="1"/>
          </p:cNvSpPr>
          <p:nvPr>
            <p:ph type="sldNum" sz="quarter" idx="5"/>
          </p:nvPr>
        </p:nvSpPr>
        <p:spPr>
          <a:noFill/>
        </p:spPr>
        <p:txBody>
          <a:bodyPr/>
          <a:lstStyle/>
          <a:p>
            <a:fld id="{CF160FF8-C370-4496-B9BC-7AD9AB432974}" type="slidenum">
              <a:rPr lang="en-US" smtClean="0"/>
              <a:pPr/>
              <a:t>51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a:ln/>
        </p:spPr>
      </p:sp>
      <p:sp>
        <p:nvSpPr>
          <p:cNvPr id="59395" name="Espaço Reservado para Anotações 2"/>
          <p:cNvSpPr>
            <a:spLocks noGrp="1"/>
          </p:cNvSpPr>
          <p:nvPr>
            <p:ph type="body" idx="1"/>
          </p:nvPr>
        </p:nvSpPr>
        <p:spPr>
          <a:noFill/>
          <a:ln/>
        </p:spPr>
        <p:txBody>
          <a:bodyPr/>
          <a:lstStyle/>
          <a:p>
            <a:pPr>
              <a:buFontTx/>
              <a:buChar char="•"/>
            </a:pPr>
            <a:r>
              <a:rPr lang="en-US" smtClean="0">
                <a:latin typeface="Arial" charset="0"/>
                <a:cs typeface="Arial" charset="0"/>
              </a:rPr>
              <a:t>Embriogênse </a:t>
            </a:r>
            <a:r>
              <a:rPr lang="en-US" smtClean="0">
                <a:latin typeface="Arial" charset="0"/>
                <a:cs typeface="Arial" charset="0"/>
                <a:sym typeface="Wingdings" pitchFamily="2" charset="2"/>
              </a:rPr>
              <a:t> ENDODERMA  podemos encontrar no pulmão e ovário</a:t>
            </a:r>
          </a:p>
          <a:p>
            <a:pPr>
              <a:buFontTx/>
              <a:buChar char="•"/>
            </a:pPr>
            <a:r>
              <a:rPr lang="pt-PT" smtClean="0">
                <a:latin typeface="Arial" charset="0"/>
                <a:cs typeface="Arial" charset="0"/>
              </a:rPr>
              <a:t>Caracterizados pela expressão de de células específicas do tipo de hormônios péptidicos e marcadores gerais (sinaptofisina, cromogranina A)</a:t>
            </a:r>
            <a:endParaRPr lang="en-US" smtClean="0">
              <a:latin typeface="Arial" charset="0"/>
              <a:cs typeface="Arial" charset="0"/>
            </a:endParaRPr>
          </a:p>
          <a:p>
            <a:pPr>
              <a:buFontTx/>
              <a:buChar char="•"/>
            </a:pPr>
            <a:endParaRPr lang="en-US" smtClean="0">
              <a:latin typeface="Arial" charset="0"/>
              <a:cs typeface="Arial" charset="0"/>
            </a:endParaRPr>
          </a:p>
          <a:p>
            <a:pPr>
              <a:buFontTx/>
              <a:buChar char="•"/>
            </a:pPr>
            <a:endParaRPr lang="pt-BR" smtClean="0"/>
          </a:p>
        </p:txBody>
      </p:sp>
      <p:sp>
        <p:nvSpPr>
          <p:cNvPr id="59396" name="Espaço Reservado para Número de Slide 3"/>
          <p:cNvSpPr>
            <a:spLocks noGrp="1"/>
          </p:cNvSpPr>
          <p:nvPr>
            <p:ph type="sldNum" sz="quarter" idx="5"/>
          </p:nvPr>
        </p:nvSpPr>
        <p:spPr>
          <a:noFill/>
        </p:spPr>
        <p:txBody>
          <a:bodyPr/>
          <a:lstStyle/>
          <a:p>
            <a:fld id="{66299916-22EA-45FE-B3A7-D8F122EFAC31}" type="slidenum">
              <a:rPr lang="en-US" smtClean="0"/>
              <a:pPr/>
              <a:t>30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a:ln/>
        </p:spPr>
      </p:sp>
      <p:sp>
        <p:nvSpPr>
          <p:cNvPr id="60419" name="Espaço Reservado para Anotações 2"/>
          <p:cNvSpPr>
            <a:spLocks noGrp="1"/>
          </p:cNvSpPr>
          <p:nvPr>
            <p:ph type="body" idx="1"/>
          </p:nvPr>
        </p:nvSpPr>
        <p:spPr>
          <a:noFill/>
          <a:ln/>
        </p:spPr>
        <p:txBody>
          <a:bodyPr/>
          <a:lstStyle/>
          <a:p>
            <a:pPr>
              <a:buFontTx/>
              <a:buChar char="•"/>
            </a:pPr>
            <a:r>
              <a:rPr lang="pt-PT" smtClean="0"/>
              <a:t>São geralmente pequenos (&lt;1 cm), não funcionais,  móveis  em relação à musculatura subjacente e podem ser ressecados endoscopicamente</a:t>
            </a:r>
          </a:p>
          <a:p>
            <a:pPr>
              <a:buFontTx/>
              <a:buChar char="•"/>
            </a:pPr>
            <a:r>
              <a:rPr lang="pt-BR" smtClean="0"/>
              <a:t>Os tumores carcinoides gastrointestinais são malignos, em geral de </a:t>
            </a:r>
            <a:r>
              <a:rPr lang="pt-BR" b="1" smtClean="0"/>
              <a:t>crescimento lento quando comparados ao adenocarcinoma mas podem comportar-se de maneira agressiva </a:t>
            </a:r>
          </a:p>
          <a:p>
            <a:pPr>
              <a:buFontTx/>
              <a:buChar char="•"/>
            </a:pPr>
            <a:endParaRPr lang="pt-BR" smtClean="0"/>
          </a:p>
        </p:txBody>
      </p:sp>
      <p:sp>
        <p:nvSpPr>
          <p:cNvPr id="60420" name="Espaço Reservado para Número de Slide 3"/>
          <p:cNvSpPr>
            <a:spLocks noGrp="1"/>
          </p:cNvSpPr>
          <p:nvPr>
            <p:ph type="sldNum" sz="quarter" idx="5"/>
          </p:nvPr>
        </p:nvSpPr>
        <p:spPr>
          <a:noFill/>
        </p:spPr>
        <p:txBody>
          <a:bodyPr/>
          <a:lstStyle/>
          <a:p>
            <a:fld id="{ACCAE381-E120-4A45-A507-D463B088218A}" type="slidenum">
              <a:rPr lang="en-US" smtClean="0"/>
              <a:pPr/>
              <a:t>32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a:ln/>
        </p:spPr>
      </p:sp>
      <p:sp>
        <p:nvSpPr>
          <p:cNvPr id="61443" name="Espaço Reservado para Anotações 2"/>
          <p:cNvSpPr>
            <a:spLocks noGrp="1"/>
          </p:cNvSpPr>
          <p:nvPr>
            <p:ph type="body" idx="1"/>
          </p:nvPr>
        </p:nvSpPr>
        <p:spPr>
          <a:noFill/>
          <a:ln/>
        </p:spPr>
        <p:txBody>
          <a:bodyPr/>
          <a:lstStyle/>
          <a:p>
            <a:pPr>
              <a:buFontTx/>
              <a:buChar char="•"/>
            </a:pPr>
            <a:r>
              <a:rPr lang="en-US" smtClean="0">
                <a:latin typeface="Arial" charset="0"/>
                <a:cs typeface="Arial" charset="0"/>
              </a:rPr>
              <a:t>Retal tumors have an age-adjusted annual incidence of 0.83 per 100,000 in the US </a:t>
            </a:r>
          </a:p>
          <a:p>
            <a:pPr>
              <a:buFontTx/>
              <a:buChar char="•"/>
            </a:pPr>
            <a:endParaRPr lang="pt-BR" smtClean="0"/>
          </a:p>
        </p:txBody>
      </p:sp>
      <p:sp>
        <p:nvSpPr>
          <p:cNvPr id="61444" name="Espaço Reservado para Número de Slide 3"/>
          <p:cNvSpPr>
            <a:spLocks noGrp="1"/>
          </p:cNvSpPr>
          <p:nvPr>
            <p:ph type="sldNum" sz="quarter" idx="5"/>
          </p:nvPr>
        </p:nvSpPr>
        <p:spPr>
          <a:noFill/>
        </p:spPr>
        <p:txBody>
          <a:bodyPr/>
          <a:lstStyle/>
          <a:p>
            <a:fld id="{AA96317F-6B89-4515-B732-C34E56BEA23F}" type="slidenum">
              <a:rPr lang="en-US" smtClean="0"/>
              <a:pPr/>
              <a:t>33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a:ln/>
        </p:spPr>
      </p:sp>
      <p:sp>
        <p:nvSpPr>
          <p:cNvPr id="62467" name="Espaço Reservado para Anotações 2"/>
          <p:cNvSpPr>
            <a:spLocks noGrp="1"/>
          </p:cNvSpPr>
          <p:nvPr>
            <p:ph type="body" idx="1"/>
          </p:nvPr>
        </p:nvSpPr>
        <p:spPr>
          <a:noFill/>
          <a:ln/>
        </p:spPr>
        <p:txBody>
          <a:bodyPr/>
          <a:lstStyle/>
          <a:p>
            <a:pPr>
              <a:buFontTx/>
              <a:buChar char="•"/>
            </a:pPr>
            <a:r>
              <a:rPr lang="pt-BR" smtClean="0"/>
              <a:t>Enetes ( European Neuroendocrine Tumor Society) x Kloppel x Soga</a:t>
            </a:r>
          </a:p>
          <a:p>
            <a:pPr>
              <a:buFontTx/>
              <a:buChar char="•"/>
            </a:pPr>
            <a:r>
              <a:rPr lang="en-US" smtClean="0"/>
              <a:t>The ENETS recommends verificação imunohistoquímica da natureza neuroendócrina com chromogranin A and synaptophysin</a:t>
            </a:r>
          </a:p>
          <a:p>
            <a:pPr>
              <a:buFontTx/>
              <a:buChar char="•"/>
            </a:pPr>
            <a:r>
              <a:rPr lang="en-US" smtClean="0"/>
              <a:t>Klöppel et al. stated that NETs of the rectum are immunoreactive for synaptophysin but negative for chromogranin</a:t>
            </a:r>
          </a:p>
          <a:p>
            <a:pPr>
              <a:buFontTx/>
              <a:buChar char="•"/>
            </a:pPr>
            <a:r>
              <a:rPr lang="en-US" smtClean="0"/>
              <a:t>Soga  reported that 60.9% of rectal carcinoids were positive for chromogranin A.</a:t>
            </a:r>
            <a:endParaRPr lang="pt-BR" smtClean="0"/>
          </a:p>
        </p:txBody>
      </p:sp>
      <p:sp>
        <p:nvSpPr>
          <p:cNvPr id="62468" name="Espaço Reservado para Número de Slide 3"/>
          <p:cNvSpPr>
            <a:spLocks noGrp="1"/>
          </p:cNvSpPr>
          <p:nvPr>
            <p:ph type="sldNum" sz="quarter" idx="5"/>
          </p:nvPr>
        </p:nvSpPr>
        <p:spPr>
          <a:noFill/>
        </p:spPr>
        <p:txBody>
          <a:bodyPr/>
          <a:lstStyle/>
          <a:p>
            <a:fld id="{E9DDCCB6-F3DE-4935-A694-557F76FEFAC0}" type="slidenum">
              <a:rPr lang="en-US" smtClean="0"/>
              <a:pPr/>
              <a:t>34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a:ln/>
        </p:spPr>
      </p:sp>
      <p:sp>
        <p:nvSpPr>
          <p:cNvPr id="63491" name="Espaço Reservado para Anotações 2"/>
          <p:cNvSpPr>
            <a:spLocks noGrp="1"/>
          </p:cNvSpPr>
          <p:nvPr>
            <p:ph type="body" idx="1"/>
          </p:nvPr>
        </p:nvSpPr>
        <p:spPr>
          <a:noFill/>
          <a:ln/>
        </p:spPr>
        <p:txBody>
          <a:bodyPr/>
          <a:lstStyle/>
          <a:p>
            <a:pPr>
              <a:buFontTx/>
              <a:buChar char="•"/>
            </a:pPr>
            <a:r>
              <a:rPr lang="en-US" smtClean="0"/>
              <a:t>The detection of rectal carcinoids has increased with the greater awareness by clinicians and pathologists (imunohistoquímica) and with the more sophisticated diagnostic tools, and more than half of all carcinoid tumors in the rectum are incidentally diagnosed at an early stage</a:t>
            </a:r>
          </a:p>
          <a:p>
            <a:pPr>
              <a:buFontTx/>
              <a:buChar char="•"/>
            </a:pPr>
            <a:r>
              <a:rPr lang="en-US" smtClean="0"/>
              <a:t>Rectal NETs are usually small and are often discovered by chance during endoscopy. Patients with local disease have a favourable prognosis with a 5-year survival rate of 88–91% </a:t>
            </a:r>
            <a:endParaRPr lang="pt-BR" smtClean="0"/>
          </a:p>
          <a:p>
            <a:pPr>
              <a:buFontTx/>
              <a:buChar char="•"/>
            </a:pPr>
            <a:endParaRPr lang="en-US" smtClean="0"/>
          </a:p>
          <a:p>
            <a:pPr>
              <a:buFontTx/>
              <a:buChar char="•"/>
            </a:pPr>
            <a:endParaRPr lang="pt-BR" smtClean="0"/>
          </a:p>
        </p:txBody>
      </p:sp>
      <p:sp>
        <p:nvSpPr>
          <p:cNvPr id="63492" name="Espaço Reservado para Número de Slide 3"/>
          <p:cNvSpPr>
            <a:spLocks noGrp="1"/>
          </p:cNvSpPr>
          <p:nvPr>
            <p:ph type="sldNum" sz="quarter" idx="5"/>
          </p:nvPr>
        </p:nvSpPr>
        <p:spPr>
          <a:noFill/>
        </p:spPr>
        <p:txBody>
          <a:bodyPr/>
          <a:lstStyle/>
          <a:p>
            <a:fld id="{41BB1A04-990B-4426-835D-FEBDEAE2B9F5}" type="slidenum">
              <a:rPr lang="en-US" smtClean="0"/>
              <a:pPr/>
              <a:t>35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a:ln/>
        </p:spPr>
      </p:sp>
      <p:sp>
        <p:nvSpPr>
          <p:cNvPr id="64515" name="Espaço Reservado para Anotações 2"/>
          <p:cNvSpPr>
            <a:spLocks noGrp="1"/>
          </p:cNvSpPr>
          <p:nvPr>
            <p:ph type="body" idx="1"/>
          </p:nvPr>
        </p:nvSpPr>
        <p:spPr>
          <a:noFill/>
          <a:ln/>
        </p:spPr>
        <p:txBody>
          <a:bodyPr/>
          <a:lstStyle/>
          <a:p>
            <a:pPr>
              <a:buFontTx/>
              <a:buChar char="•"/>
            </a:pPr>
            <a:r>
              <a:rPr lang="en-US" smtClean="0"/>
              <a:t>Screening sigmoidoscopy and colonoscopy are highly effective not only in the early detection of colorectal adenomas and adenocarcinomas but also in the early detection of neuroendocrine neoplasms of the (colo−)rectum. This is in line with the steadily improving overall 5−year survival observed by Modlin and coworkers</a:t>
            </a:r>
            <a:endParaRPr lang="pt-BR" smtClean="0"/>
          </a:p>
          <a:p>
            <a:pPr>
              <a:buFontTx/>
              <a:buChar char="•"/>
            </a:pPr>
            <a:endParaRPr lang="pt-BR" smtClean="0"/>
          </a:p>
        </p:txBody>
      </p:sp>
      <p:sp>
        <p:nvSpPr>
          <p:cNvPr id="64516" name="Espaço Reservado para Número de Slide 3"/>
          <p:cNvSpPr>
            <a:spLocks noGrp="1"/>
          </p:cNvSpPr>
          <p:nvPr>
            <p:ph type="sldNum" sz="quarter" idx="5"/>
          </p:nvPr>
        </p:nvSpPr>
        <p:spPr>
          <a:noFill/>
        </p:spPr>
        <p:txBody>
          <a:bodyPr/>
          <a:lstStyle/>
          <a:p>
            <a:fld id="{78FE4657-CFDC-4127-AC85-D26E4804E0A1}" type="slidenum">
              <a:rPr lang="en-US" smtClean="0"/>
              <a:pPr/>
              <a:t>36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a:ln/>
        </p:spPr>
      </p:sp>
      <p:sp>
        <p:nvSpPr>
          <p:cNvPr id="65539" name="Espaço Reservado para Anotações 2"/>
          <p:cNvSpPr>
            <a:spLocks noGrp="1"/>
          </p:cNvSpPr>
          <p:nvPr>
            <p:ph type="body" idx="1"/>
          </p:nvPr>
        </p:nvSpPr>
        <p:spPr>
          <a:noFill/>
          <a:ln/>
        </p:spPr>
        <p:txBody>
          <a:bodyPr/>
          <a:lstStyle/>
          <a:p>
            <a:r>
              <a:rPr lang="pt-PT" smtClean="0"/>
              <a:t>Os sintomas dependem:</a:t>
            </a:r>
          </a:p>
          <a:p>
            <a:pPr>
              <a:buFont typeface="Wingdings" pitchFamily="2" charset="2"/>
              <a:buChar char="à"/>
            </a:pPr>
            <a:r>
              <a:rPr lang="pt-PT" smtClean="0"/>
              <a:t> atividade hormonal</a:t>
            </a:r>
          </a:p>
          <a:p>
            <a:pPr>
              <a:buFont typeface="Wingdings" pitchFamily="2" charset="2"/>
              <a:buChar char="à"/>
            </a:pPr>
            <a:r>
              <a:rPr lang="pt-PT" smtClean="0"/>
              <a:t> localização</a:t>
            </a:r>
          </a:p>
          <a:p>
            <a:pPr>
              <a:buFont typeface="Wingdings" pitchFamily="2" charset="2"/>
              <a:buChar char="à"/>
            </a:pPr>
            <a:r>
              <a:rPr lang="pt-PT" smtClean="0"/>
              <a:t> extensão </a:t>
            </a:r>
          </a:p>
          <a:p>
            <a:pPr>
              <a:buFont typeface="Wingdings" pitchFamily="2" charset="2"/>
              <a:buChar char="à"/>
            </a:pPr>
            <a:r>
              <a:rPr lang="pt-BR" smtClean="0"/>
              <a:t>efeito de massa, sangramento, obstrução ou até perfuração</a:t>
            </a:r>
            <a:endParaRPr lang="pt-PT" smtClean="0"/>
          </a:p>
          <a:p>
            <a:endParaRPr lang="pt-BR" smtClean="0"/>
          </a:p>
        </p:txBody>
      </p:sp>
      <p:sp>
        <p:nvSpPr>
          <p:cNvPr id="65540" name="Espaço Reservado para Número de Slide 3"/>
          <p:cNvSpPr>
            <a:spLocks noGrp="1"/>
          </p:cNvSpPr>
          <p:nvPr>
            <p:ph type="sldNum" sz="quarter" idx="5"/>
          </p:nvPr>
        </p:nvSpPr>
        <p:spPr>
          <a:noFill/>
        </p:spPr>
        <p:txBody>
          <a:bodyPr/>
          <a:lstStyle/>
          <a:p>
            <a:fld id="{76EC4734-76E1-429C-B665-DC19F00EECE5}" type="slidenum">
              <a:rPr lang="en-US" smtClean="0"/>
              <a:pPr/>
              <a:t>37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4" name="Picture 7" descr="logo2"/>
          <p:cNvPicPr>
            <a:picLocks noChangeAspect="1" noChangeArrowheads="1"/>
          </p:cNvPicPr>
          <p:nvPr userDrawn="1"/>
        </p:nvPicPr>
        <p:blipFill>
          <a:blip r:embed="rId2" cstate="print"/>
          <a:srcRect/>
          <a:stretch>
            <a:fillRect/>
          </a:stretch>
        </p:blipFill>
        <p:spPr bwMode="auto">
          <a:xfrm>
            <a:off x="7308850" y="476250"/>
            <a:ext cx="1246188" cy="1143000"/>
          </a:xfrm>
          <a:prstGeom prst="rect">
            <a:avLst/>
          </a:prstGeom>
          <a:noFill/>
          <a:ln w="9525">
            <a:noFill/>
            <a:miter lim="800000"/>
            <a:headEnd/>
            <a:tailEnd/>
          </a:ln>
        </p:spPr>
      </p:pic>
      <p:sp>
        <p:nvSpPr>
          <p:cNvPr id="2" name="Título 1"/>
          <p:cNvSpPr>
            <a:spLocks noGrp="1"/>
          </p:cNvSpPr>
          <p:nvPr>
            <p:ph type="ctrTitle"/>
          </p:nvPr>
        </p:nvSpPr>
        <p:spPr>
          <a:xfrm>
            <a:off x="685800" y="2130425"/>
            <a:ext cx="7772400" cy="1470025"/>
          </a:xfrm>
        </p:spPr>
        <p:txBody>
          <a:bodyPr/>
          <a:lstStyle>
            <a:lvl1pPr>
              <a:defRPr sz="4800" b="1" i="1">
                <a:effectLst>
                  <a:outerShdw blurRad="38100" dist="38100" dir="2700000" algn="tl">
                    <a:srgbClr val="000000">
                      <a:alpha val="43137"/>
                    </a:srgbClr>
                  </a:outerShdw>
                </a:effectLst>
                <a:latin typeface="+mj-lt"/>
                <a:cs typeface="Andalus" pitchFamily="18" charset="-78"/>
              </a:defRPr>
            </a:lvl1pPr>
          </a:lstStyle>
          <a:p>
            <a:r>
              <a:rPr lang="pt-BR" dirty="0" smtClean="0"/>
              <a:t>Clique para editar o estilo do título mestre</a:t>
            </a:r>
            <a:endParaRPr lang="pt-BR" dirty="0"/>
          </a:p>
        </p:txBody>
      </p:sp>
      <p:sp>
        <p:nvSpPr>
          <p:cNvPr id="3" name="Subtítulo 2"/>
          <p:cNvSpPr>
            <a:spLocks noGrp="1"/>
          </p:cNvSpPr>
          <p:nvPr>
            <p:ph type="subTitle" idx="1"/>
          </p:nvPr>
        </p:nvSpPr>
        <p:spPr>
          <a:xfrm>
            <a:off x="1371600" y="3886200"/>
            <a:ext cx="6400800" cy="1752600"/>
          </a:xfrm>
        </p:spPr>
        <p:txBody>
          <a:bodyPr/>
          <a:lstStyle>
            <a:lvl1pPr marL="0" indent="0" algn="ctr">
              <a:buNone/>
              <a:defRPr sz="2400" i="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dirty="0" smtClean="0"/>
              <a:t>Clique para editar o estilo do subtítulo mestre</a:t>
            </a:r>
            <a:endParaRPr lang="pt-BR"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0" cap="all">
                <a:effectLst>
                  <a:outerShdw blurRad="38100" dist="38100" dir="2700000" algn="tl">
                    <a:srgbClr val="000000">
                      <a:alpha val="43137"/>
                    </a:srgbClr>
                  </a:outerShdw>
                </a:effectLst>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3200" b="1"/>
            </a:lvl1pPr>
          </a:lstStyle>
          <a:p>
            <a:r>
              <a:rPr lang="pt-BR" dirty="0" smtClean="0"/>
              <a:t>Clique para editar o estilo do título mestre</a:t>
            </a:r>
            <a:endParaRPr lang="pt-BR" dirty="0"/>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os estilos do texto mestre</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5297760"/>
            <a:ext cx="5486400" cy="566738"/>
          </a:xfrm>
        </p:spPr>
        <p:txBody>
          <a:bodyPr anchor="b"/>
          <a:lstStyle>
            <a:lvl1pPr algn="l">
              <a:defRPr sz="3200" b="1"/>
            </a:lvl1pPr>
          </a:lstStyle>
          <a:p>
            <a:r>
              <a:rPr lang="pt-BR" dirty="0" smtClean="0"/>
              <a:t>Clique para editar o estilo do título mestre</a:t>
            </a:r>
            <a:endParaRPr lang="pt-BR" dirty="0"/>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864498"/>
            <a:ext cx="5486400" cy="8048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os estilos do texto mestre</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4"/>
          <p:cNvSpPr>
            <a:spLocks noGrp="1" noChangeArrowheads="1"/>
          </p:cNvSpPr>
          <p:nvPr>
            <p:ph type="body" idx="1"/>
          </p:nvPr>
        </p:nvSpPr>
        <p:spPr bwMode="auto">
          <a:xfrm>
            <a:off x="457200" y="1600200"/>
            <a:ext cx="8229600" cy="4924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dk2" tx1="lt1" bg2="dk1" tx2="lt2" accent1="accent1" accent2="accent2" accent3="accent3" accent4="accent4" accent5="accent5" accent6="accent6" hlink="hlink" folHlink="folHlink"/>
  <p:sldLayoutIdLst>
    <p:sldLayoutId id="2147483878"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eaLnBrk="0" fontAlgn="base" hangingPunct="0">
        <a:spcBef>
          <a:spcPct val="0"/>
        </a:spcBef>
        <a:spcAft>
          <a:spcPct val="0"/>
        </a:spcAft>
        <a:defRPr sz="4400">
          <a:solidFill>
            <a:srgbClr val="FFFF00"/>
          </a:solidFill>
          <a:latin typeface="Times New Roman" pitchFamily="18" charset="0"/>
        </a:defRPr>
      </a:lvl6pPr>
      <a:lvl7pPr marL="914400" algn="ctr" rtl="0" eaLnBrk="0" fontAlgn="base" hangingPunct="0">
        <a:spcBef>
          <a:spcPct val="0"/>
        </a:spcBef>
        <a:spcAft>
          <a:spcPct val="0"/>
        </a:spcAft>
        <a:defRPr sz="4400">
          <a:solidFill>
            <a:srgbClr val="FFFF00"/>
          </a:solidFill>
          <a:latin typeface="Times New Roman" pitchFamily="18" charset="0"/>
        </a:defRPr>
      </a:lvl7pPr>
      <a:lvl8pPr marL="1371600" algn="ctr" rtl="0" eaLnBrk="0" fontAlgn="base" hangingPunct="0">
        <a:spcBef>
          <a:spcPct val="0"/>
        </a:spcBef>
        <a:spcAft>
          <a:spcPct val="0"/>
        </a:spcAft>
        <a:defRPr sz="4400">
          <a:solidFill>
            <a:srgbClr val="FFFF00"/>
          </a:solidFill>
          <a:latin typeface="Times New Roman" pitchFamily="18" charset="0"/>
        </a:defRPr>
      </a:lvl8pPr>
      <a:lvl9pPr marL="1828800" algn="ctr" rtl="0" eaLnBrk="0" fontAlgn="base" hangingPunct="0">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2800">
          <a:solidFill>
            <a:srgbClr val="FFFF9E"/>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a:solidFill>
            <a:schemeClr val="tx1"/>
          </a:solidFill>
          <a:latin typeface="+mn-lt"/>
        </a:defRPr>
      </a:lvl5pPr>
      <a:lvl6pPr marL="2514600" indent="-228600" algn="l" rtl="0" eaLnBrk="0" fontAlgn="base" hangingPunct="0">
        <a:spcBef>
          <a:spcPct val="20000"/>
        </a:spcBef>
        <a:spcAft>
          <a:spcPct val="0"/>
        </a:spcAft>
        <a:buClr>
          <a:schemeClr val="hlink"/>
        </a:buClr>
        <a:buSzPct val="60000"/>
        <a:buFont typeface="Wingdings" pitchFamily="2" charset="2"/>
        <a:buChar char="n"/>
        <a:defRPr>
          <a:solidFill>
            <a:schemeClr val="tx1"/>
          </a:solidFill>
          <a:latin typeface="+mn-lt"/>
        </a:defRPr>
      </a:lvl6pPr>
      <a:lvl7pPr marL="2971800" indent="-228600" algn="l" rtl="0" eaLnBrk="0" fontAlgn="base" hangingPunct="0">
        <a:spcBef>
          <a:spcPct val="20000"/>
        </a:spcBef>
        <a:spcAft>
          <a:spcPct val="0"/>
        </a:spcAft>
        <a:buClr>
          <a:schemeClr val="hlink"/>
        </a:buClr>
        <a:buSzPct val="60000"/>
        <a:buFont typeface="Wingdings" pitchFamily="2" charset="2"/>
        <a:buChar char="n"/>
        <a:defRPr>
          <a:solidFill>
            <a:schemeClr val="tx1"/>
          </a:solidFill>
          <a:latin typeface="+mn-lt"/>
        </a:defRPr>
      </a:lvl7pPr>
      <a:lvl8pPr marL="3429000" indent="-228600" algn="l" rtl="0" eaLnBrk="0" fontAlgn="base" hangingPunct="0">
        <a:spcBef>
          <a:spcPct val="20000"/>
        </a:spcBef>
        <a:spcAft>
          <a:spcPct val="0"/>
        </a:spcAft>
        <a:buClr>
          <a:schemeClr val="hlink"/>
        </a:buClr>
        <a:buSzPct val="60000"/>
        <a:buFont typeface="Wingdings" pitchFamily="2" charset="2"/>
        <a:buChar char="n"/>
        <a:defRPr>
          <a:solidFill>
            <a:schemeClr val="tx1"/>
          </a:solidFill>
          <a:latin typeface="+mn-lt"/>
        </a:defRPr>
      </a:lvl8pPr>
      <a:lvl9pPr marL="3886200" indent="-228600" algn="l" rtl="0" eaLnBrk="0" fontAlgn="base" hangingPunct="0">
        <a:spcBef>
          <a:spcPct val="20000"/>
        </a:spcBef>
        <a:spcAft>
          <a:spcPct val="0"/>
        </a:spcAft>
        <a:buClr>
          <a:schemeClr val="hlink"/>
        </a:buClr>
        <a:buSzPct val="60000"/>
        <a:buFont typeface="Wingdings" pitchFamily="2" charset="2"/>
        <a:buChar char="n"/>
        <a:defRPr>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685800" y="2390775"/>
            <a:ext cx="7772400" cy="1470025"/>
          </a:xfrm>
        </p:spPr>
        <p:txBody>
          <a:bodyPr/>
          <a:lstStyle/>
          <a:p>
            <a:pPr>
              <a:defRPr/>
            </a:pPr>
            <a:r>
              <a:rPr lang="pt-BR" sz="3600" i="0" dirty="0" smtClean="0">
                <a:latin typeface="Arial" pitchFamily="34" charset="0"/>
                <a:cs typeface="Arial" pitchFamily="34" charset="0"/>
              </a:rPr>
              <a:t>REUNIÃO ANATOMOENDOSCÓPICA</a:t>
            </a:r>
            <a:endParaRPr lang="pt-BR" sz="3600" i="0" dirty="0">
              <a:latin typeface="Arial" pitchFamily="34" charset="0"/>
              <a:cs typeface="Arial" pitchFamily="34" charset="0"/>
            </a:endParaRPr>
          </a:p>
        </p:txBody>
      </p:sp>
      <p:sp>
        <p:nvSpPr>
          <p:cNvPr id="3075" name="Subtítulo 7"/>
          <p:cNvSpPr>
            <a:spLocks noGrp="1"/>
          </p:cNvSpPr>
          <p:nvPr>
            <p:ph type="subTitle" idx="1"/>
          </p:nvPr>
        </p:nvSpPr>
        <p:spPr>
          <a:xfrm>
            <a:off x="1371600" y="4221163"/>
            <a:ext cx="6400800" cy="1752600"/>
          </a:xfrm>
        </p:spPr>
        <p:txBody>
          <a:bodyPr/>
          <a:lstStyle/>
          <a:p>
            <a:pPr>
              <a:defRPr/>
            </a:pPr>
            <a:endParaRPr lang="pt-BR" b="1" dirty="0" smtClean="0">
              <a:solidFill>
                <a:schemeClr val="tx1"/>
              </a:solidFill>
              <a:effectLst>
                <a:outerShdw blurRad="38100" dist="38100" dir="2700000" algn="tl">
                  <a:srgbClr val="000000">
                    <a:alpha val="43137"/>
                  </a:srgbClr>
                </a:outerShdw>
              </a:effectLst>
            </a:endParaRPr>
          </a:p>
          <a:p>
            <a:pPr>
              <a:defRPr/>
            </a:pPr>
            <a:r>
              <a:rPr lang="pt-BR" sz="1800" b="1" i="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E1  VINICIUS LEITE DE CASTRO</a:t>
            </a:r>
          </a:p>
          <a:p>
            <a:pPr>
              <a:defRPr/>
            </a:pPr>
            <a:r>
              <a:rPr lang="pt-BR" sz="1800" b="1" i="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DR. KENDI YAMAZAKI</a:t>
            </a:r>
          </a:p>
          <a:p>
            <a:pPr>
              <a:defRPr/>
            </a:pPr>
            <a:r>
              <a:rPr lang="pt-BR" sz="1800" b="1" i="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DRA. ELISA RYOKA BABA</a:t>
            </a:r>
          </a:p>
          <a:p>
            <a:pPr>
              <a:defRPr/>
            </a:pPr>
            <a:endParaRPr lang="pt-BR" sz="1800" b="1" i="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etângulo 11"/>
          <p:cNvSpPr/>
          <p:nvPr/>
        </p:nvSpPr>
        <p:spPr>
          <a:xfrm>
            <a:off x="684213" y="620713"/>
            <a:ext cx="6696075" cy="923925"/>
          </a:xfrm>
          <a:prstGeom prst="rect">
            <a:avLst/>
          </a:prstGeom>
        </p:spPr>
        <p:txBody>
          <a:bodyPr>
            <a:spAutoFit/>
          </a:bodyPr>
          <a:lstStyle/>
          <a:p>
            <a:pPr algn="ctr">
              <a:defRPr/>
            </a:pPr>
            <a:r>
              <a:rPr lang="pt-BR" b="1" dirty="0">
                <a:effectLst>
                  <a:outerShdw blurRad="38100" dist="38100" dir="2700000" algn="tl">
                    <a:srgbClr val="000000">
                      <a:alpha val="43137"/>
                    </a:srgbClr>
                  </a:outerShdw>
                </a:effectLst>
                <a:latin typeface="+mn-lt"/>
              </a:rPr>
              <a:t>SERVIÇO DE ENDOSCOPIA GASTROINTESTINAL</a:t>
            </a:r>
            <a:br>
              <a:rPr lang="pt-BR" b="1" dirty="0">
                <a:effectLst>
                  <a:outerShdw blurRad="38100" dist="38100" dir="2700000" algn="tl">
                    <a:srgbClr val="000000">
                      <a:alpha val="43137"/>
                    </a:srgbClr>
                  </a:outerShdw>
                </a:effectLst>
                <a:latin typeface="+mn-lt"/>
              </a:rPr>
            </a:br>
            <a:r>
              <a:rPr lang="pt-BR" b="1" dirty="0">
                <a:effectLst>
                  <a:outerShdw blurRad="38100" dist="38100" dir="2700000" algn="tl">
                    <a:srgbClr val="000000">
                      <a:alpha val="43137"/>
                    </a:srgbClr>
                  </a:outerShdw>
                </a:effectLst>
                <a:latin typeface="+mn-lt"/>
              </a:rPr>
              <a:t>HOSPITAL DAS CLÍNICAS</a:t>
            </a:r>
            <a:br>
              <a:rPr lang="pt-BR" b="1" dirty="0">
                <a:effectLst>
                  <a:outerShdw blurRad="38100" dist="38100" dir="2700000" algn="tl">
                    <a:srgbClr val="000000">
                      <a:alpha val="43137"/>
                    </a:srgbClr>
                  </a:outerShdw>
                </a:effectLst>
                <a:latin typeface="+mn-lt"/>
              </a:rPr>
            </a:br>
            <a:r>
              <a:rPr lang="pt-BR" b="1" dirty="0">
                <a:effectLst>
                  <a:outerShdw blurRad="38100" dist="38100" dir="2700000" algn="tl">
                    <a:srgbClr val="000000">
                      <a:alpha val="43137"/>
                    </a:srgbClr>
                  </a:outerShdw>
                </a:effectLst>
                <a:latin typeface="+mn-lt"/>
              </a:rPr>
              <a:t>FACULDADE DE MEDICINA DA UNIVERSIDADE DE SÃO PAULO</a:t>
            </a:r>
          </a:p>
        </p:txBody>
      </p:sp>
      <p:sp>
        <p:nvSpPr>
          <p:cNvPr id="13" name="Retângulo 12"/>
          <p:cNvSpPr/>
          <p:nvPr/>
        </p:nvSpPr>
        <p:spPr>
          <a:xfrm>
            <a:off x="1619250" y="6351588"/>
            <a:ext cx="5832475" cy="461962"/>
          </a:xfrm>
          <a:prstGeom prst="rect">
            <a:avLst/>
          </a:prstGeom>
        </p:spPr>
        <p:txBody>
          <a:bodyPr>
            <a:spAutoFit/>
          </a:bodyPr>
          <a:lstStyle/>
          <a:p>
            <a:pPr algn="ctr">
              <a:defRPr/>
            </a:pPr>
            <a:r>
              <a:rPr lang="pt-BR" sz="1200" dirty="0">
                <a:effectLst>
                  <a:outerShdw blurRad="38100" dist="38100" dir="2700000" algn="tl">
                    <a:srgbClr val="000000">
                      <a:alpha val="43137"/>
                    </a:srgbClr>
                  </a:outerShdw>
                </a:effectLst>
                <a:latin typeface="Arial" pitchFamily="34" charset="0"/>
                <a:cs typeface="Arial" pitchFamily="34" charset="0"/>
              </a:rPr>
              <a:t>SÃO PAULO</a:t>
            </a:r>
          </a:p>
          <a:p>
            <a:pPr algn="ctr">
              <a:defRPr/>
            </a:pPr>
            <a:r>
              <a:rPr lang="pt-BR" sz="1200" dirty="0">
                <a:effectLst>
                  <a:outerShdw blurRad="38100" dist="38100" dir="2700000" algn="tl">
                    <a:srgbClr val="000000">
                      <a:alpha val="43137"/>
                    </a:srgbClr>
                  </a:outerShdw>
                </a:effectLst>
                <a:latin typeface="Arial" pitchFamily="34" charset="0"/>
                <a:cs typeface="Arial" pitchFamily="34" charset="0"/>
              </a:rPr>
              <a:t>MARÇO 2013</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r>
              <a:rPr lang="pt-BR" b="1" smtClean="0">
                <a:latin typeface="Arial" charset="0"/>
                <a:cs typeface="Arial" charset="0"/>
              </a:rPr>
              <a:t>COLONOSCOPIA</a:t>
            </a:r>
          </a:p>
        </p:txBody>
      </p:sp>
      <p:sp>
        <p:nvSpPr>
          <p:cNvPr id="12291" name="Espaço Reservado para Conteúdo 3"/>
          <p:cNvSpPr>
            <a:spLocks noGrp="1"/>
          </p:cNvSpPr>
          <p:nvPr>
            <p:ph idx="1"/>
          </p:nvPr>
        </p:nvSpPr>
        <p:spPr/>
        <p:txBody>
          <a:bodyPr/>
          <a:lstStyle/>
          <a:p>
            <a:endParaRPr lang="pt-BR" smtClean="0"/>
          </a:p>
        </p:txBody>
      </p:sp>
      <p:pic>
        <p:nvPicPr>
          <p:cNvPr id="12292" name="Picture 2"/>
          <p:cNvPicPr>
            <a:picLocks noChangeAspect="1" noChangeArrowheads="1"/>
          </p:cNvPicPr>
          <p:nvPr/>
        </p:nvPicPr>
        <p:blipFill>
          <a:blip r:embed="rId2" cstate="print"/>
          <a:srcRect/>
          <a:stretch>
            <a:fillRect/>
          </a:stretch>
        </p:blipFill>
        <p:spPr bwMode="auto">
          <a:xfrm>
            <a:off x="458788" y="1125538"/>
            <a:ext cx="3968750" cy="2843212"/>
          </a:xfrm>
          <a:prstGeom prst="rect">
            <a:avLst/>
          </a:prstGeom>
          <a:noFill/>
          <a:ln w="9525">
            <a:noFill/>
            <a:miter lim="800000"/>
            <a:headEnd/>
            <a:tailEnd/>
          </a:ln>
        </p:spPr>
      </p:pic>
      <p:pic>
        <p:nvPicPr>
          <p:cNvPr id="12293" name="Picture 3"/>
          <p:cNvPicPr>
            <a:picLocks noChangeAspect="1" noChangeArrowheads="1"/>
          </p:cNvPicPr>
          <p:nvPr/>
        </p:nvPicPr>
        <p:blipFill>
          <a:blip r:embed="rId3" cstate="print"/>
          <a:srcRect/>
          <a:stretch>
            <a:fillRect/>
          </a:stretch>
        </p:blipFill>
        <p:spPr bwMode="auto">
          <a:xfrm>
            <a:off x="4427538" y="1125538"/>
            <a:ext cx="4032250" cy="2900362"/>
          </a:xfrm>
          <a:prstGeom prst="rect">
            <a:avLst/>
          </a:prstGeom>
          <a:noFill/>
          <a:ln w="9525">
            <a:noFill/>
            <a:miter lim="800000"/>
            <a:headEnd/>
            <a:tailEnd/>
          </a:ln>
        </p:spPr>
      </p:pic>
      <p:pic>
        <p:nvPicPr>
          <p:cNvPr id="12294" name="Picture 2"/>
          <p:cNvPicPr>
            <a:picLocks noChangeAspect="1" noChangeArrowheads="1"/>
          </p:cNvPicPr>
          <p:nvPr/>
        </p:nvPicPr>
        <p:blipFill>
          <a:blip r:embed="rId4" cstate="print"/>
          <a:srcRect/>
          <a:stretch>
            <a:fillRect/>
          </a:stretch>
        </p:blipFill>
        <p:spPr bwMode="auto">
          <a:xfrm>
            <a:off x="468313" y="4005263"/>
            <a:ext cx="3959225" cy="2879725"/>
          </a:xfrm>
          <a:prstGeom prst="rect">
            <a:avLst/>
          </a:prstGeom>
          <a:noFill/>
          <a:ln w="9525">
            <a:noFill/>
            <a:miter lim="800000"/>
            <a:headEnd/>
            <a:tailEnd/>
          </a:ln>
        </p:spPr>
      </p:pic>
      <p:pic>
        <p:nvPicPr>
          <p:cNvPr id="12295" name="Picture 3"/>
          <p:cNvPicPr>
            <a:picLocks noChangeAspect="1" noChangeArrowheads="1"/>
          </p:cNvPicPr>
          <p:nvPr/>
        </p:nvPicPr>
        <p:blipFill>
          <a:blip r:embed="rId5" cstate="print"/>
          <a:srcRect/>
          <a:stretch>
            <a:fillRect/>
          </a:stretch>
        </p:blipFill>
        <p:spPr bwMode="auto">
          <a:xfrm>
            <a:off x="4429125" y="3948113"/>
            <a:ext cx="4030663" cy="2936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COLONOSCOPIA</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p:txBody>
          <a:bodyPr/>
          <a:lstStyle/>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Progressão até ângulo esplênico, observando-se lesão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ulceroinfiltrativa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com áreas de tecido necrótico,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circunferencial</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impedindo a progressão do aparelho. Biópsias.</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Descendente e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sigmóide</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com múltiplos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óstios</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diverticulares</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sem sinais inflamatórios e/ou sangramento</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Reto distal observa-se lesão elevada, subepitelial, amarelada e endurecida, de 8 mm, a 8 cm da borda anal. Biópsias.</a:t>
            </a:r>
            <a:endParaRPr lang="pt-BR"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ANATOMOPATOLÓGICO</a:t>
            </a:r>
            <a:endParaRPr lang="en-US" b="1" dirty="0">
              <a:effectLst>
                <a:outerShdw blurRad="38100" dist="38100" dir="2700000" algn="tl">
                  <a:srgbClr val="000000">
                    <a:alpha val="43137"/>
                  </a:srgbClr>
                </a:outerShdw>
              </a:effectLst>
              <a:latin typeface="Arial" pitchFamily="34" charset="0"/>
              <a:cs typeface="Arial" pitchFamily="34" charset="0"/>
            </a:endParaRPr>
          </a:p>
        </p:txBody>
      </p:sp>
      <p:pic>
        <p:nvPicPr>
          <p:cNvPr id="14339" name="Imagem 4"/>
          <p:cNvPicPr>
            <a:picLocks noChangeAspect="1"/>
          </p:cNvPicPr>
          <p:nvPr/>
        </p:nvPicPr>
        <p:blipFill>
          <a:blip r:embed="rId2" cstate="print"/>
          <a:srcRect/>
          <a:stretch>
            <a:fillRect/>
          </a:stretch>
        </p:blipFill>
        <p:spPr bwMode="auto">
          <a:xfrm>
            <a:off x="-19050" y="1292225"/>
            <a:ext cx="9163050" cy="5521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ANATOMOPATOLÓGICO</a:t>
            </a:r>
            <a:endParaRPr lang="en-US" b="1" dirty="0">
              <a:effectLst>
                <a:outerShdw blurRad="38100" dist="38100" dir="2700000" algn="tl">
                  <a:srgbClr val="000000">
                    <a:alpha val="43137"/>
                  </a:srgbClr>
                </a:outerShdw>
              </a:effectLst>
              <a:latin typeface="Arial" pitchFamily="34" charset="0"/>
              <a:cs typeface="Arial" pitchFamily="34" charset="0"/>
            </a:endParaRPr>
          </a:p>
        </p:txBody>
      </p:sp>
      <p:pic>
        <p:nvPicPr>
          <p:cNvPr id="15363" name="Imagem 4"/>
          <p:cNvPicPr>
            <a:picLocks noChangeAspect="1"/>
          </p:cNvPicPr>
          <p:nvPr/>
        </p:nvPicPr>
        <p:blipFill>
          <a:blip r:embed="rId2" cstate="print"/>
          <a:srcRect/>
          <a:stretch>
            <a:fillRect/>
          </a:stretch>
        </p:blipFill>
        <p:spPr bwMode="auto">
          <a:xfrm>
            <a:off x="-33338" y="9525"/>
            <a:ext cx="9177338" cy="68754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Espaço Reservado para Conteúdo 3"/>
          <p:cNvPicPr>
            <a:picLocks noGrp="1" noChangeAspect="1"/>
          </p:cNvPicPr>
          <p:nvPr>
            <p:ph idx="1"/>
          </p:nvPr>
        </p:nvPicPr>
        <p:blipFill>
          <a:blip r:embed="rId2" cstate="print"/>
          <a:srcRect/>
          <a:stretch>
            <a:fillRect/>
          </a:stretch>
        </p:blipFill>
        <p:spPr>
          <a:xfrm>
            <a:off x="-23813" y="0"/>
            <a:ext cx="9153526" cy="6858000"/>
          </a:xfr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4"/>
          <p:cNvPicPr>
            <a:picLocks noChangeAspect="1"/>
          </p:cNvPicPr>
          <p:nvPr/>
        </p:nvPicPr>
        <p:blipFill>
          <a:blip r:embed="rId2" cstate="print"/>
          <a:srcRect/>
          <a:stretch>
            <a:fillRect/>
          </a:stretch>
        </p:blipFill>
        <p:spPr bwMode="auto">
          <a:xfrm>
            <a:off x="144463" y="44450"/>
            <a:ext cx="4643437" cy="3479800"/>
          </a:xfrm>
          <a:prstGeom prst="rect">
            <a:avLst/>
          </a:prstGeom>
          <a:noFill/>
          <a:ln w="9525">
            <a:noFill/>
            <a:miter lim="800000"/>
            <a:headEnd/>
            <a:tailEnd/>
          </a:ln>
        </p:spPr>
      </p:pic>
      <p:pic>
        <p:nvPicPr>
          <p:cNvPr id="17411" name="Imagem 6"/>
          <p:cNvPicPr>
            <a:picLocks noChangeAspect="1"/>
          </p:cNvPicPr>
          <p:nvPr/>
        </p:nvPicPr>
        <p:blipFill>
          <a:blip r:embed="rId3" cstate="print"/>
          <a:srcRect/>
          <a:stretch>
            <a:fillRect/>
          </a:stretch>
        </p:blipFill>
        <p:spPr bwMode="auto">
          <a:xfrm>
            <a:off x="342900" y="3435350"/>
            <a:ext cx="4606925" cy="3451225"/>
          </a:xfrm>
          <a:prstGeom prst="rect">
            <a:avLst/>
          </a:prstGeom>
          <a:noFill/>
          <a:ln w="9525">
            <a:noFill/>
            <a:miter lim="800000"/>
            <a:headEnd/>
            <a:tailEnd/>
          </a:ln>
        </p:spPr>
      </p:pic>
      <p:pic>
        <p:nvPicPr>
          <p:cNvPr id="17412" name="Imagem 7"/>
          <p:cNvPicPr>
            <a:picLocks noChangeAspect="1"/>
          </p:cNvPicPr>
          <p:nvPr/>
        </p:nvPicPr>
        <p:blipFill>
          <a:blip r:embed="rId4" cstate="print"/>
          <a:srcRect/>
          <a:stretch>
            <a:fillRect/>
          </a:stretch>
        </p:blipFill>
        <p:spPr bwMode="auto">
          <a:xfrm>
            <a:off x="4949825" y="2632075"/>
            <a:ext cx="3943350" cy="5260975"/>
          </a:xfrm>
          <a:prstGeom prst="rect">
            <a:avLst/>
          </a:prstGeom>
          <a:noFill/>
          <a:ln w="9525">
            <a:noFill/>
            <a:miter lim="800000"/>
            <a:headEnd/>
            <a:tailEnd/>
          </a:ln>
        </p:spPr>
      </p:pic>
      <p:pic>
        <p:nvPicPr>
          <p:cNvPr id="17413" name="Imagem 5"/>
          <p:cNvPicPr>
            <a:picLocks noChangeAspect="1"/>
          </p:cNvPicPr>
          <p:nvPr/>
        </p:nvPicPr>
        <p:blipFill>
          <a:blip r:embed="rId5" cstate="print"/>
          <a:srcRect/>
          <a:stretch>
            <a:fillRect/>
          </a:stretch>
        </p:blipFill>
        <p:spPr bwMode="auto">
          <a:xfrm>
            <a:off x="4643438" y="44450"/>
            <a:ext cx="4384675" cy="3429000"/>
          </a:xfrm>
          <a:prstGeom prst="rect">
            <a:avLst/>
          </a:prstGeom>
          <a:noFill/>
          <a:ln w="9525">
            <a:noFill/>
            <a:miter lim="800000"/>
            <a:headEnd/>
            <a:tailEnd/>
          </a:ln>
        </p:spPr>
      </p:pic>
      <p:sp>
        <p:nvSpPr>
          <p:cNvPr id="17414" name="CaixaDeTexto 8"/>
          <p:cNvSpPr txBox="1">
            <a:spLocks noChangeArrowheads="1"/>
          </p:cNvSpPr>
          <p:nvPr/>
        </p:nvSpPr>
        <p:spPr bwMode="auto">
          <a:xfrm>
            <a:off x="3779838" y="333375"/>
            <a:ext cx="863600" cy="400050"/>
          </a:xfrm>
          <a:prstGeom prst="rect">
            <a:avLst/>
          </a:prstGeom>
          <a:noFill/>
          <a:ln w="9525">
            <a:noFill/>
            <a:miter lim="800000"/>
            <a:headEnd/>
            <a:tailEnd/>
          </a:ln>
        </p:spPr>
        <p:txBody>
          <a:bodyPr>
            <a:spAutoFit/>
          </a:bodyPr>
          <a:lstStyle/>
          <a:p>
            <a:r>
              <a:rPr lang="pt-BR" sz="2000" b="1">
                <a:solidFill>
                  <a:schemeClr val="bg2"/>
                </a:solidFill>
              </a:rPr>
              <a:t>CDX2</a:t>
            </a:r>
          </a:p>
        </p:txBody>
      </p:sp>
      <p:sp>
        <p:nvSpPr>
          <p:cNvPr id="17415" name="CaixaDeTexto 9"/>
          <p:cNvSpPr txBox="1">
            <a:spLocks noChangeArrowheads="1"/>
          </p:cNvSpPr>
          <p:nvPr/>
        </p:nvSpPr>
        <p:spPr bwMode="auto">
          <a:xfrm>
            <a:off x="4932363" y="333375"/>
            <a:ext cx="863600" cy="400050"/>
          </a:xfrm>
          <a:prstGeom prst="rect">
            <a:avLst/>
          </a:prstGeom>
          <a:noFill/>
          <a:ln w="9525">
            <a:noFill/>
            <a:miter lim="800000"/>
            <a:headEnd/>
            <a:tailEnd/>
          </a:ln>
        </p:spPr>
        <p:txBody>
          <a:bodyPr>
            <a:spAutoFit/>
          </a:bodyPr>
          <a:lstStyle/>
          <a:p>
            <a:r>
              <a:rPr lang="pt-BR" sz="2000" b="1">
                <a:solidFill>
                  <a:schemeClr val="bg2"/>
                </a:solidFill>
              </a:rPr>
              <a:t>CK20</a:t>
            </a:r>
          </a:p>
        </p:txBody>
      </p:sp>
      <p:sp>
        <p:nvSpPr>
          <p:cNvPr id="17416" name="CaixaDeTexto 10"/>
          <p:cNvSpPr txBox="1">
            <a:spLocks noChangeArrowheads="1"/>
          </p:cNvSpPr>
          <p:nvPr/>
        </p:nvSpPr>
        <p:spPr bwMode="auto">
          <a:xfrm>
            <a:off x="2393950" y="6249988"/>
            <a:ext cx="863600" cy="400050"/>
          </a:xfrm>
          <a:prstGeom prst="rect">
            <a:avLst/>
          </a:prstGeom>
          <a:noFill/>
          <a:ln w="9525">
            <a:noFill/>
            <a:miter lim="800000"/>
            <a:headEnd/>
            <a:tailEnd/>
          </a:ln>
        </p:spPr>
        <p:txBody>
          <a:bodyPr>
            <a:spAutoFit/>
          </a:bodyPr>
          <a:lstStyle/>
          <a:p>
            <a:r>
              <a:rPr lang="pt-BR" sz="2000" b="1">
                <a:solidFill>
                  <a:schemeClr val="bg2"/>
                </a:solidFill>
              </a:rPr>
              <a:t>CK7</a:t>
            </a:r>
          </a:p>
        </p:txBody>
      </p:sp>
      <p:sp>
        <p:nvSpPr>
          <p:cNvPr id="17417" name="CaixaDeTexto 11"/>
          <p:cNvSpPr txBox="1">
            <a:spLocks noChangeArrowheads="1"/>
          </p:cNvSpPr>
          <p:nvPr/>
        </p:nvSpPr>
        <p:spPr bwMode="auto">
          <a:xfrm>
            <a:off x="7081838" y="6450013"/>
            <a:ext cx="2016125" cy="400050"/>
          </a:xfrm>
          <a:prstGeom prst="rect">
            <a:avLst/>
          </a:prstGeom>
          <a:noFill/>
          <a:ln w="9525">
            <a:noFill/>
            <a:miter lim="800000"/>
            <a:headEnd/>
            <a:tailEnd/>
          </a:ln>
        </p:spPr>
        <p:txBody>
          <a:bodyPr>
            <a:spAutoFit/>
          </a:bodyPr>
          <a:lstStyle/>
          <a:p>
            <a:r>
              <a:rPr lang="pt-BR" sz="2000" b="1">
                <a:solidFill>
                  <a:schemeClr val="bg2"/>
                </a:solidFill>
              </a:rPr>
              <a:t>cromogranina</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p:cNvPicPr>
            <a:picLocks noChangeAspect="1"/>
          </p:cNvPicPr>
          <p:nvPr/>
        </p:nvPicPr>
        <p:blipFill>
          <a:blip r:embed="rId2" cstate="print"/>
          <a:srcRect/>
          <a:stretch>
            <a:fillRect/>
          </a:stretch>
        </p:blipFill>
        <p:spPr bwMode="auto">
          <a:xfrm>
            <a:off x="-36513" y="-20638"/>
            <a:ext cx="9217026" cy="6905626"/>
          </a:xfrm>
          <a:prstGeom prst="rect">
            <a:avLst/>
          </a:prstGeom>
          <a:noFill/>
          <a:ln w="9525">
            <a:noFill/>
            <a:miter lim="800000"/>
            <a:headEnd/>
            <a:tailEnd/>
          </a:ln>
        </p:spPr>
      </p:pic>
      <p:sp>
        <p:nvSpPr>
          <p:cNvPr id="18435" name="CaixaDeTexto 3"/>
          <p:cNvSpPr txBox="1">
            <a:spLocks noChangeArrowheads="1"/>
          </p:cNvSpPr>
          <p:nvPr/>
        </p:nvSpPr>
        <p:spPr bwMode="auto">
          <a:xfrm>
            <a:off x="7885113" y="6237288"/>
            <a:ext cx="863600" cy="400050"/>
          </a:xfrm>
          <a:prstGeom prst="rect">
            <a:avLst/>
          </a:prstGeom>
          <a:noFill/>
          <a:ln w="9525">
            <a:noFill/>
            <a:miter lim="800000"/>
            <a:headEnd/>
            <a:tailEnd/>
          </a:ln>
        </p:spPr>
        <p:txBody>
          <a:bodyPr>
            <a:spAutoFit/>
          </a:bodyPr>
          <a:lstStyle/>
          <a:p>
            <a:r>
              <a:rPr lang="pt-BR" sz="2000" b="1">
                <a:solidFill>
                  <a:schemeClr val="bg2"/>
                </a:solidFill>
              </a:rPr>
              <a:t>Ki67</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ANATOMOPATOLÓGICO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a:xfrm>
            <a:off x="323850" y="1817688"/>
            <a:ext cx="8507413" cy="4924425"/>
          </a:xfrm>
        </p:spPr>
        <p:txBody>
          <a:bodyPr/>
          <a:lstStyle/>
          <a:p>
            <a:pPr>
              <a:defRPr/>
            </a:pPr>
            <a:r>
              <a:rPr lang="pt-BR" sz="23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Lesão de ângulo esplênico: ADENOCARCINOMA TUBULO-VILOSO MODERADAMENTE DIFERENCIADO, ULCERADO</a:t>
            </a:r>
          </a:p>
          <a:p>
            <a:pPr>
              <a:defRPr/>
            </a:pPr>
            <a:endParaRPr lang="pt-BR" sz="23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defRPr/>
            </a:pPr>
            <a:r>
              <a:rPr lang="pt-BR" sz="23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Lesão de reto: TUMOR NEUROENDÓCRINO BEM DIFERENCIADO (GRAU 1)</a:t>
            </a:r>
          </a:p>
          <a:p>
            <a:pPr>
              <a:defRPr/>
            </a:pPr>
            <a:endParaRPr lang="pt-BR" sz="23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defRPr/>
            </a:pPr>
            <a:r>
              <a:rPr lang="pt-BR" sz="23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Imunohistoquímica</a:t>
            </a:r>
            <a:endParaRPr lang="pt-BR" sz="23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lvl="1">
              <a:defRPr/>
            </a:pPr>
            <a:r>
              <a:rPr lang="pt-BR" sz="2300" dirty="0" smtClean="0">
                <a:effectLst>
                  <a:outerShdw blurRad="38100" dist="38100" dir="2700000" algn="tl">
                    <a:srgbClr val="000000">
                      <a:alpha val="43137"/>
                    </a:srgbClr>
                  </a:outerShdw>
                </a:effectLst>
                <a:latin typeface="Arial" pitchFamily="34" charset="0"/>
                <a:cs typeface="Arial" pitchFamily="34" charset="0"/>
              </a:rPr>
              <a:t>CDX2 </a:t>
            </a:r>
            <a:r>
              <a:rPr lang="pt-BR" sz="2300" dirty="0" smtClean="0">
                <a:effectLst>
                  <a:outerShdw blurRad="38100" dist="38100" dir="2700000" algn="tl">
                    <a:srgbClr val="000000">
                      <a:alpha val="43137"/>
                    </a:srgbClr>
                  </a:outerShdw>
                </a:effectLst>
                <a:latin typeface="Arial" pitchFamily="34" charset="0"/>
                <a:cs typeface="Arial" pitchFamily="34" charset="0"/>
                <a:sym typeface="Symbol"/>
              </a:rPr>
              <a:t></a:t>
            </a:r>
            <a:r>
              <a:rPr lang="pt-BR" sz="2300" dirty="0" smtClean="0">
                <a:effectLst>
                  <a:outerShdw blurRad="38100" dist="38100" dir="2700000" algn="tl">
                    <a:srgbClr val="000000">
                      <a:alpha val="43137"/>
                    </a:srgbClr>
                  </a:outerShdw>
                </a:effectLst>
                <a:latin typeface="Arial" pitchFamily="34" charset="0"/>
                <a:cs typeface="Arial" pitchFamily="34" charset="0"/>
              </a:rPr>
              <a:t>; </a:t>
            </a:r>
            <a:r>
              <a:rPr lang="pt-BR" sz="2300" dirty="0" err="1" smtClean="0">
                <a:effectLst>
                  <a:outerShdw blurRad="38100" dist="38100" dir="2700000" algn="tl">
                    <a:srgbClr val="000000">
                      <a:alpha val="43137"/>
                    </a:srgbClr>
                  </a:outerShdw>
                </a:effectLst>
                <a:latin typeface="Arial" pitchFamily="34" charset="0"/>
                <a:cs typeface="Arial" pitchFamily="34" charset="0"/>
              </a:rPr>
              <a:t>Citoqueratina</a:t>
            </a:r>
            <a:r>
              <a:rPr lang="pt-BR" sz="2300" dirty="0" smtClean="0">
                <a:effectLst>
                  <a:outerShdw blurRad="38100" dist="38100" dir="2700000" algn="tl">
                    <a:srgbClr val="000000">
                      <a:alpha val="43137"/>
                    </a:srgbClr>
                  </a:outerShdw>
                </a:effectLst>
                <a:latin typeface="Arial" pitchFamily="34" charset="0"/>
                <a:cs typeface="Arial" pitchFamily="34" charset="0"/>
              </a:rPr>
              <a:t> 20 </a:t>
            </a:r>
            <a:r>
              <a:rPr lang="pt-BR" sz="2300" dirty="0">
                <a:effectLst>
                  <a:outerShdw blurRad="38100" dist="38100" dir="2700000" algn="tl">
                    <a:srgbClr val="000000">
                      <a:alpha val="43137"/>
                    </a:srgbClr>
                  </a:outerShdw>
                </a:effectLst>
                <a:latin typeface="Arial" pitchFamily="34" charset="0"/>
                <a:cs typeface="Arial" pitchFamily="34" charset="0"/>
                <a:sym typeface="Symbol"/>
              </a:rPr>
              <a:t></a:t>
            </a:r>
            <a:r>
              <a:rPr lang="pt-BR" sz="2300" dirty="0" smtClean="0">
                <a:effectLst>
                  <a:outerShdw blurRad="38100" dist="38100" dir="2700000" algn="tl">
                    <a:srgbClr val="000000">
                      <a:alpha val="43137"/>
                    </a:srgbClr>
                  </a:outerShdw>
                </a:effectLst>
                <a:latin typeface="Arial" pitchFamily="34" charset="0"/>
                <a:cs typeface="Arial" pitchFamily="34" charset="0"/>
              </a:rPr>
              <a:t>; </a:t>
            </a:r>
            <a:r>
              <a:rPr lang="pt-BR" sz="2300" dirty="0" err="1" smtClean="0">
                <a:effectLst>
                  <a:outerShdw blurRad="38100" dist="38100" dir="2700000" algn="tl">
                    <a:srgbClr val="000000">
                      <a:alpha val="43137"/>
                    </a:srgbClr>
                  </a:outerShdw>
                </a:effectLst>
                <a:latin typeface="Arial" pitchFamily="34" charset="0"/>
                <a:cs typeface="Arial" pitchFamily="34" charset="0"/>
              </a:rPr>
              <a:t>Citoqueratina</a:t>
            </a:r>
            <a:r>
              <a:rPr lang="pt-BR" sz="2300" dirty="0" smtClean="0">
                <a:effectLst>
                  <a:outerShdw blurRad="38100" dist="38100" dir="2700000" algn="tl">
                    <a:srgbClr val="000000">
                      <a:alpha val="43137"/>
                    </a:srgbClr>
                  </a:outerShdw>
                </a:effectLst>
                <a:latin typeface="Arial" pitchFamily="34" charset="0"/>
                <a:cs typeface="Arial" pitchFamily="34" charset="0"/>
              </a:rPr>
              <a:t> 7 </a:t>
            </a:r>
            <a:r>
              <a:rPr lang="pt-BR" sz="2300" dirty="0">
                <a:effectLst>
                  <a:outerShdw blurRad="38100" dist="38100" dir="2700000" algn="tl">
                    <a:srgbClr val="000000">
                      <a:alpha val="43137"/>
                    </a:srgbClr>
                  </a:outerShdw>
                </a:effectLst>
                <a:latin typeface="Arial" pitchFamily="34" charset="0"/>
                <a:cs typeface="Arial" pitchFamily="34" charset="0"/>
                <a:sym typeface="Symbol"/>
              </a:rPr>
              <a:t></a:t>
            </a:r>
            <a:r>
              <a:rPr lang="pt-BR" sz="2300" dirty="0" smtClean="0">
                <a:effectLst>
                  <a:outerShdw blurRad="38100" dist="38100" dir="2700000" algn="tl">
                    <a:srgbClr val="000000">
                      <a:alpha val="43137"/>
                    </a:srgbClr>
                  </a:outerShdw>
                </a:effectLst>
                <a:latin typeface="Arial" pitchFamily="34" charset="0"/>
                <a:cs typeface="Arial" pitchFamily="34" charset="0"/>
              </a:rPr>
              <a:t>; </a:t>
            </a:r>
            <a:r>
              <a:rPr lang="pt-BR" sz="2300" dirty="0" err="1" smtClean="0">
                <a:effectLst>
                  <a:outerShdw blurRad="38100" dist="38100" dir="2700000" algn="tl">
                    <a:srgbClr val="000000">
                      <a:alpha val="43137"/>
                    </a:srgbClr>
                  </a:outerShdw>
                </a:effectLst>
                <a:latin typeface="Arial" pitchFamily="34" charset="0"/>
                <a:cs typeface="Arial" pitchFamily="34" charset="0"/>
              </a:rPr>
              <a:t>Cromogranina</a:t>
            </a:r>
            <a:r>
              <a:rPr lang="pt-BR" sz="2300" dirty="0" smtClean="0">
                <a:effectLst>
                  <a:outerShdw blurRad="38100" dist="38100" dir="2700000" algn="tl">
                    <a:srgbClr val="000000">
                      <a:alpha val="43137"/>
                    </a:srgbClr>
                  </a:outerShdw>
                </a:effectLst>
                <a:latin typeface="Arial" pitchFamily="34" charset="0"/>
                <a:cs typeface="Arial" pitchFamily="34" charset="0"/>
              </a:rPr>
              <a:t> </a:t>
            </a:r>
            <a:r>
              <a:rPr lang="pt-BR" sz="2300" i="1" dirty="0" smtClean="0">
                <a:effectLst>
                  <a:outerShdw blurRad="38100" dist="38100" dir="2700000" algn="tl">
                    <a:srgbClr val="000000">
                      <a:alpha val="43137"/>
                    </a:srgbClr>
                  </a:outerShdw>
                </a:effectLst>
                <a:latin typeface="Arial" pitchFamily="34" charset="0"/>
                <a:cs typeface="Arial" pitchFamily="34" charset="0"/>
              </a:rPr>
              <a:t>+</a:t>
            </a:r>
            <a:r>
              <a:rPr lang="pt-BR" sz="2300" dirty="0" smtClean="0">
                <a:effectLst>
                  <a:outerShdw blurRad="38100" dist="38100" dir="2700000" algn="tl">
                    <a:srgbClr val="000000">
                      <a:alpha val="43137"/>
                    </a:srgbClr>
                  </a:outerShdw>
                </a:effectLst>
                <a:latin typeface="Arial" pitchFamily="34" charset="0"/>
                <a:cs typeface="Arial" pitchFamily="34" charset="0"/>
              </a:rPr>
              <a:t>; Ki67 </a:t>
            </a:r>
            <a:r>
              <a:rPr lang="pt-BR" sz="2300" i="1" dirty="0" smtClean="0">
                <a:effectLst>
                  <a:outerShdw blurRad="38100" dist="38100" dir="2700000" algn="tl">
                    <a:srgbClr val="000000">
                      <a:alpha val="43137"/>
                    </a:srgbClr>
                  </a:outerShdw>
                </a:effectLst>
                <a:latin typeface="Arial" pitchFamily="34" charset="0"/>
                <a:cs typeface="Arial" pitchFamily="34" charset="0"/>
              </a:rPr>
              <a:t>+ </a:t>
            </a:r>
            <a:r>
              <a:rPr lang="pt-BR" sz="2300" dirty="0" smtClean="0">
                <a:effectLst>
                  <a:outerShdw blurRad="38100" dist="38100" dir="2700000" algn="tl">
                    <a:srgbClr val="000000">
                      <a:alpha val="43137"/>
                    </a:srgbClr>
                  </a:outerShdw>
                </a:effectLst>
                <a:latin typeface="Arial" pitchFamily="34" charset="0"/>
                <a:cs typeface="Arial" pitchFamily="34" charset="0"/>
              </a:rPr>
              <a:t>(&lt; 2%)</a:t>
            </a:r>
          </a:p>
          <a:p>
            <a:pPr lvl="1">
              <a:defRPr/>
            </a:pPr>
            <a:r>
              <a:rPr lang="pt-BR" sz="2300" dirty="0" smtClean="0">
                <a:effectLst>
                  <a:outerShdw blurRad="38100" dist="38100" dir="2700000" algn="tl">
                    <a:srgbClr val="000000">
                      <a:alpha val="43137"/>
                    </a:srgbClr>
                  </a:outerShdw>
                </a:effectLst>
                <a:latin typeface="Arial" pitchFamily="34" charset="0"/>
                <a:cs typeface="Arial" pitchFamily="34" charset="0"/>
              </a:rPr>
              <a:t>Perfil compatível com tumor neuroendócrino bem diferenciado Grau 1</a:t>
            </a:r>
          </a:p>
          <a:p>
            <a:pPr lvl="1">
              <a:defRPr/>
            </a:pPr>
            <a:endParaRPr lang="pt-BR" sz="23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COLONOSCOPIA</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20483" name="Espaço Reservado para Conteúdo 3"/>
          <p:cNvSpPr>
            <a:spLocks noGrp="1"/>
          </p:cNvSpPr>
          <p:nvPr>
            <p:ph idx="1"/>
          </p:nvPr>
        </p:nvSpPr>
        <p:spPr/>
        <p:txBody>
          <a:bodyPr/>
          <a:lstStyle/>
          <a:p>
            <a:endParaRPr lang="pt-BR" smtClean="0"/>
          </a:p>
        </p:txBody>
      </p:sp>
      <p:pic>
        <p:nvPicPr>
          <p:cNvPr id="20484" name="Imagem 4"/>
          <p:cNvPicPr>
            <a:picLocks noChangeAspect="1" noChangeArrowheads="1"/>
          </p:cNvPicPr>
          <p:nvPr/>
        </p:nvPicPr>
        <p:blipFill>
          <a:blip r:embed="rId2" cstate="print"/>
          <a:srcRect/>
          <a:stretch>
            <a:fillRect/>
          </a:stretch>
        </p:blipFill>
        <p:spPr bwMode="auto">
          <a:xfrm>
            <a:off x="539750" y="1268413"/>
            <a:ext cx="3995738" cy="2881312"/>
          </a:xfrm>
          <a:prstGeom prst="rect">
            <a:avLst/>
          </a:prstGeom>
          <a:noFill/>
          <a:ln w="9525">
            <a:noFill/>
            <a:miter lim="800000"/>
            <a:headEnd/>
            <a:tailEnd/>
          </a:ln>
        </p:spPr>
      </p:pic>
      <p:pic>
        <p:nvPicPr>
          <p:cNvPr id="20485" name="Imagem 5"/>
          <p:cNvPicPr>
            <a:picLocks noChangeAspect="1" noChangeArrowheads="1"/>
          </p:cNvPicPr>
          <p:nvPr/>
        </p:nvPicPr>
        <p:blipFill>
          <a:blip r:embed="rId3" cstate="print"/>
          <a:srcRect/>
          <a:stretch>
            <a:fillRect/>
          </a:stretch>
        </p:blipFill>
        <p:spPr bwMode="auto">
          <a:xfrm>
            <a:off x="4500563" y="1268413"/>
            <a:ext cx="4103687" cy="2881312"/>
          </a:xfrm>
          <a:prstGeom prst="rect">
            <a:avLst/>
          </a:prstGeom>
          <a:noFill/>
          <a:ln w="9525">
            <a:noFill/>
            <a:miter lim="800000"/>
            <a:headEnd/>
            <a:tailEnd/>
          </a:ln>
        </p:spPr>
      </p:pic>
      <p:pic>
        <p:nvPicPr>
          <p:cNvPr id="20486" name="Imagem 6"/>
          <p:cNvPicPr>
            <a:picLocks noChangeAspect="1" noChangeArrowheads="1"/>
          </p:cNvPicPr>
          <p:nvPr/>
        </p:nvPicPr>
        <p:blipFill>
          <a:blip r:embed="rId4" cstate="print"/>
          <a:srcRect/>
          <a:stretch>
            <a:fillRect/>
          </a:stretch>
        </p:blipFill>
        <p:spPr bwMode="auto">
          <a:xfrm>
            <a:off x="539750" y="4149725"/>
            <a:ext cx="3887788" cy="2735263"/>
          </a:xfrm>
          <a:prstGeom prst="rect">
            <a:avLst/>
          </a:prstGeom>
          <a:noFill/>
          <a:ln w="9525">
            <a:noFill/>
            <a:miter lim="800000"/>
            <a:headEnd/>
            <a:tailEnd/>
          </a:ln>
        </p:spPr>
      </p:pic>
      <p:pic>
        <p:nvPicPr>
          <p:cNvPr id="20487" name="Imagem 7"/>
          <p:cNvPicPr>
            <a:picLocks noChangeAspect="1" noChangeArrowheads="1"/>
          </p:cNvPicPr>
          <p:nvPr/>
        </p:nvPicPr>
        <p:blipFill>
          <a:blip r:embed="rId5" cstate="print"/>
          <a:srcRect/>
          <a:stretch>
            <a:fillRect/>
          </a:stretch>
        </p:blipFill>
        <p:spPr bwMode="auto">
          <a:xfrm>
            <a:off x="4427538" y="4149725"/>
            <a:ext cx="4176712" cy="2735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COLONOSCOPIA</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p:txBody>
          <a:bodyPr/>
          <a:lstStyle/>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Realizada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mucosectomia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seguida de tatuagem do leito de ressecção com tinta nanquim.</a:t>
            </a:r>
            <a:endParaRPr lang="pt-BR"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CASO CLÍNICO</a:t>
            </a:r>
          </a:p>
        </p:txBody>
      </p:sp>
      <p:sp>
        <p:nvSpPr>
          <p:cNvPr id="4099" name="Espaço Reservado para Conteúdo 2"/>
          <p:cNvSpPr>
            <a:spLocks noGrp="1"/>
          </p:cNvSpPr>
          <p:nvPr>
            <p:ph idx="1"/>
          </p:nvPr>
        </p:nvSpPr>
        <p:spPr>
          <a:xfrm>
            <a:off x="457200" y="1628775"/>
            <a:ext cx="8229600" cy="4924425"/>
          </a:xfrm>
        </p:spPr>
        <p:txBody>
          <a:bodyPr/>
          <a:lstStyle/>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 P. G. ;  64 a ;  feminino</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Dor abdominal difusa iniciada há 1 ano do tipo cólica, sem irradiação, de moderada intensidade associada à constipação intestinal, inapetência e perda ponderal de 5 kg nos últimos 6 meses</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Colecistectomia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convencional; Cesariana</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Tabagista 40 anos-maço</a:t>
            </a: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itchFamily="2" charset="2"/>
              <a:buNone/>
              <a:defRPr/>
            </a:pPr>
            <a:endParaRPr lang="pt-BR"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itchFamily="2" charset="2"/>
              <a:buNone/>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buFont typeface="Wingdings" pitchFamily="2" charset="2"/>
              <a:buNone/>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itchFamily="2" charset="2"/>
              <a:buNone/>
              <a:defRPr/>
            </a:pPr>
            <a:r>
              <a:rPr lang="pt-BR"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ANATOMOPATOLÓGICO</a:t>
            </a:r>
            <a:endParaRPr lang="en-US" b="1" dirty="0">
              <a:effectLst>
                <a:outerShdw blurRad="38100" dist="38100" dir="2700000" algn="tl">
                  <a:srgbClr val="000000">
                    <a:alpha val="43137"/>
                  </a:srgbClr>
                </a:outerShdw>
              </a:effectLst>
              <a:latin typeface="Arial" pitchFamily="34" charset="0"/>
              <a:cs typeface="Arial" pitchFamily="34" charset="0"/>
            </a:endParaRPr>
          </a:p>
        </p:txBody>
      </p:sp>
      <p:pic>
        <p:nvPicPr>
          <p:cNvPr id="22531" name="Imagem 2"/>
          <p:cNvPicPr>
            <a:picLocks noChangeAspect="1"/>
          </p:cNvPicPr>
          <p:nvPr/>
        </p:nvPicPr>
        <p:blipFill>
          <a:blip r:embed="rId2" cstate="print"/>
          <a:srcRect/>
          <a:stretch>
            <a:fillRect/>
          </a:stretch>
        </p:blipFill>
        <p:spPr bwMode="auto">
          <a:xfrm>
            <a:off x="-39688" y="-26988"/>
            <a:ext cx="9261476" cy="6884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4"/>
          <p:cNvPicPr>
            <a:picLocks noChangeAspect="1"/>
          </p:cNvPicPr>
          <p:nvPr/>
        </p:nvPicPr>
        <p:blipFill>
          <a:blip r:embed="rId2" cstate="print"/>
          <a:srcRect/>
          <a:stretch>
            <a:fillRect/>
          </a:stretch>
        </p:blipFill>
        <p:spPr bwMode="auto">
          <a:xfrm>
            <a:off x="-107950" y="1079500"/>
            <a:ext cx="4079875" cy="5445125"/>
          </a:xfrm>
          <a:prstGeom prst="rect">
            <a:avLst/>
          </a:prstGeom>
          <a:noFill/>
          <a:ln w="9525">
            <a:noFill/>
            <a:miter lim="800000"/>
            <a:headEnd/>
            <a:tailEnd/>
          </a:ln>
        </p:spPr>
      </p:pic>
      <p:pic>
        <p:nvPicPr>
          <p:cNvPr id="23555" name="Imagem 5"/>
          <p:cNvPicPr>
            <a:picLocks noChangeAspect="1"/>
          </p:cNvPicPr>
          <p:nvPr/>
        </p:nvPicPr>
        <p:blipFill>
          <a:blip r:embed="rId3" cstate="print"/>
          <a:srcRect/>
          <a:stretch>
            <a:fillRect/>
          </a:stretch>
        </p:blipFill>
        <p:spPr bwMode="auto">
          <a:xfrm>
            <a:off x="3997325" y="0"/>
            <a:ext cx="5137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4"/>
          <p:cNvPicPr>
            <a:picLocks noChangeAspect="1"/>
          </p:cNvPicPr>
          <p:nvPr/>
        </p:nvPicPr>
        <p:blipFill>
          <a:blip r:embed="rId2" cstate="print"/>
          <a:srcRect/>
          <a:stretch>
            <a:fillRect/>
          </a:stretch>
        </p:blipFill>
        <p:spPr bwMode="auto">
          <a:xfrm>
            <a:off x="3479800" y="1443038"/>
            <a:ext cx="5916613" cy="4433887"/>
          </a:xfrm>
          <a:prstGeom prst="rect">
            <a:avLst/>
          </a:prstGeom>
          <a:noFill/>
          <a:ln w="9525">
            <a:noFill/>
            <a:miter lim="800000"/>
            <a:headEnd/>
            <a:tailEnd/>
          </a:ln>
        </p:spPr>
      </p:pic>
      <p:pic>
        <p:nvPicPr>
          <p:cNvPr id="24579" name="Imagem 2"/>
          <p:cNvPicPr>
            <a:picLocks noChangeAspect="1"/>
          </p:cNvPicPr>
          <p:nvPr/>
        </p:nvPicPr>
        <p:blipFill>
          <a:blip r:embed="rId3" cstate="print"/>
          <a:srcRect/>
          <a:stretch>
            <a:fillRect/>
          </a:stretch>
        </p:blipFill>
        <p:spPr bwMode="auto">
          <a:xfrm>
            <a:off x="-323850" y="0"/>
            <a:ext cx="5137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Espaço Reservado para Conteúdo 3"/>
          <p:cNvPicPr>
            <a:picLocks noGrp="1" noChangeAspect="1"/>
          </p:cNvPicPr>
          <p:nvPr>
            <p:ph idx="1"/>
          </p:nvPr>
        </p:nvPicPr>
        <p:blipFill>
          <a:blip r:embed="rId2" cstate="print"/>
          <a:srcRect/>
          <a:stretch>
            <a:fillRect/>
          </a:stretch>
        </p:blipFill>
        <p:spPr>
          <a:xfrm>
            <a:off x="2028825" y="31750"/>
            <a:ext cx="5135563" cy="6853238"/>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Neuroendócrino\09-33894\Ki-67.jpg"/>
          <p:cNvPicPr>
            <a:picLocks noChangeAspect="1" noChangeArrowheads="1"/>
          </p:cNvPicPr>
          <p:nvPr/>
        </p:nvPicPr>
        <p:blipFill>
          <a:blip r:embed="rId3" cstate="print"/>
          <a:srcRect/>
          <a:stretch>
            <a:fillRect/>
          </a:stretch>
        </p:blipFill>
        <p:spPr bwMode="auto">
          <a:xfrm>
            <a:off x="0" y="3175"/>
            <a:ext cx="9144000" cy="6851650"/>
          </a:xfrm>
          <a:prstGeom prst="rect">
            <a:avLst/>
          </a:prstGeom>
          <a:noFill/>
          <a:ln w="9525">
            <a:noFill/>
            <a:miter lim="800000"/>
            <a:headEnd/>
            <a:tailEnd/>
          </a:ln>
        </p:spPr>
      </p:pic>
      <p:sp>
        <p:nvSpPr>
          <p:cNvPr id="26627" name="CaixaDeTexto 2"/>
          <p:cNvSpPr txBox="1">
            <a:spLocks noChangeArrowheads="1"/>
          </p:cNvSpPr>
          <p:nvPr/>
        </p:nvSpPr>
        <p:spPr bwMode="auto">
          <a:xfrm>
            <a:off x="7812088" y="5949950"/>
            <a:ext cx="863600" cy="400050"/>
          </a:xfrm>
          <a:prstGeom prst="rect">
            <a:avLst/>
          </a:prstGeom>
          <a:noFill/>
          <a:ln w="9525">
            <a:noFill/>
            <a:miter lim="800000"/>
            <a:headEnd/>
            <a:tailEnd/>
          </a:ln>
        </p:spPr>
        <p:txBody>
          <a:bodyPr>
            <a:spAutoFit/>
          </a:bodyPr>
          <a:lstStyle/>
          <a:p>
            <a:r>
              <a:rPr lang="pt-BR" sz="2000" b="1">
                <a:solidFill>
                  <a:schemeClr val="bg2"/>
                </a:solidFill>
              </a:rPr>
              <a:t>Ki67</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ANATOMOPATOLÓGICO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a:xfrm>
            <a:off x="457200" y="1960563"/>
            <a:ext cx="8229600" cy="3989387"/>
          </a:xfrm>
        </p:spPr>
        <p:txBody>
          <a:bodyPr/>
          <a:lstStyle/>
          <a:p>
            <a:pPr>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Tumor neuroendócrino bem diferenciado, medindo 0,4 cm no maior eixo</a:t>
            </a:r>
          </a:p>
          <a:p>
            <a:pPr>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Margens cirúrgicas livres de comprometimento neoplásico</a:t>
            </a:r>
          </a:p>
          <a:p>
            <a:pPr>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defRPr/>
            </a:pP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Imunohistoquímica</a:t>
            </a: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lvl="1">
              <a:defRPr/>
            </a:pPr>
            <a:r>
              <a:rPr lang="pt-BR" dirty="0" smtClean="0">
                <a:effectLst>
                  <a:outerShdw blurRad="38100" dist="38100" dir="2700000" algn="tl">
                    <a:srgbClr val="000000">
                      <a:alpha val="43137"/>
                    </a:srgbClr>
                  </a:outerShdw>
                </a:effectLst>
                <a:latin typeface="Arial" pitchFamily="34" charset="0"/>
                <a:cs typeface="Arial" pitchFamily="34" charset="0"/>
              </a:rPr>
              <a:t>Ki-67</a:t>
            </a:r>
            <a:r>
              <a:rPr lang="pt-BR" i="1" dirty="0" smtClean="0">
                <a:effectLst>
                  <a:outerShdw blurRad="38100" dist="38100" dir="2700000" algn="tl">
                    <a:srgbClr val="000000">
                      <a:alpha val="43137"/>
                    </a:srgbClr>
                  </a:outerShdw>
                </a:effectLst>
                <a:latin typeface="Arial" pitchFamily="34" charset="0"/>
                <a:cs typeface="Arial" pitchFamily="34" charset="0"/>
              </a:rPr>
              <a:t> + </a:t>
            </a:r>
            <a:r>
              <a:rPr lang="pt-BR" dirty="0" smtClean="0">
                <a:effectLst>
                  <a:outerShdw blurRad="38100" dist="38100" dir="2700000" algn="tl">
                    <a:srgbClr val="000000">
                      <a:alpha val="43137"/>
                    </a:srgbClr>
                  </a:outerShdw>
                </a:effectLst>
                <a:latin typeface="Arial" pitchFamily="34" charset="0"/>
                <a:cs typeface="Arial" pitchFamily="34" charset="0"/>
              </a:rPr>
              <a:t>(&lt;2%), </a:t>
            </a:r>
            <a:r>
              <a:rPr lang="pt-BR" dirty="0" err="1" smtClean="0">
                <a:effectLst>
                  <a:outerShdw blurRad="38100" dist="38100" dir="2700000" algn="tl">
                    <a:srgbClr val="000000">
                      <a:alpha val="43137"/>
                    </a:srgbClr>
                  </a:outerShdw>
                </a:effectLst>
                <a:latin typeface="Arial" pitchFamily="34" charset="0"/>
                <a:cs typeface="Arial" pitchFamily="34" charset="0"/>
              </a:rPr>
              <a:t>Cromogranina</a:t>
            </a:r>
            <a:r>
              <a:rPr lang="pt-BR" dirty="0" smtClean="0">
                <a:effectLst>
                  <a:outerShdw blurRad="38100" dist="38100" dir="2700000" algn="tl">
                    <a:srgbClr val="000000">
                      <a:alpha val="43137"/>
                    </a:srgbClr>
                  </a:outerShdw>
                </a:effectLst>
                <a:latin typeface="Arial" pitchFamily="34" charset="0"/>
                <a:cs typeface="Arial" pitchFamily="34" charset="0"/>
              </a:rPr>
              <a:t> </a:t>
            </a:r>
            <a:r>
              <a:rPr lang="pt-BR" i="1" dirty="0" smtClean="0">
                <a:effectLst>
                  <a:outerShdw blurRad="38100" dist="38100" dir="2700000" algn="tl">
                    <a:srgbClr val="000000">
                      <a:alpha val="43137"/>
                    </a:srgbClr>
                  </a:outerShdw>
                </a:effectLst>
                <a:latin typeface="Arial" pitchFamily="34" charset="0"/>
                <a:cs typeface="Arial" pitchFamily="34" charset="0"/>
              </a:rPr>
              <a:t>+, </a:t>
            </a:r>
            <a:r>
              <a:rPr lang="pt-BR" dirty="0" err="1" smtClean="0">
                <a:effectLst>
                  <a:outerShdw blurRad="38100" dist="38100" dir="2700000" algn="tl">
                    <a:srgbClr val="000000">
                      <a:alpha val="43137"/>
                    </a:srgbClr>
                  </a:outerShdw>
                </a:effectLst>
                <a:latin typeface="Arial" pitchFamily="34" charset="0"/>
                <a:cs typeface="Arial" pitchFamily="34" charset="0"/>
              </a:rPr>
              <a:t>Sinaptofisina</a:t>
            </a:r>
            <a:r>
              <a:rPr lang="pt-BR" dirty="0" smtClean="0">
                <a:effectLst>
                  <a:outerShdw blurRad="38100" dist="38100" dir="2700000" algn="tl">
                    <a:srgbClr val="000000">
                      <a:alpha val="43137"/>
                    </a:srgbClr>
                  </a:outerShdw>
                </a:effectLst>
                <a:latin typeface="Arial" pitchFamily="34" charset="0"/>
                <a:cs typeface="Arial" pitchFamily="34" charset="0"/>
              </a:rPr>
              <a:t> </a:t>
            </a:r>
            <a:r>
              <a:rPr lang="pt-BR" i="1" dirty="0" smtClean="0">
                <a:effectLst>
                  <a:outerShdw blurRad="38100" dist="38100" dir="2700000" algn="tl">
                    <a:srgbClr val="000000">
                      <a:alpha val="43137"/>
                    </a:srgbClr>
                  </a:outerShdw>
                </a:effectLst>
                <a:latin typeface="Arial" pitchFamily="34" charset="0"/>
                <a:cs typeface="Arial" pitchFamily="34" charset="0"/>
              </a:rPr>
              <a:t>+</a:t>
            </a:r>
          </a:p>
          <a:p>
            <a:pPr lvl="1">
              <a:defRPr/>
            </a:pPr>
            <a:r>
              <a:rPr lang="pt-BR" dirty="0" smtClean="0">
                <a:effectLst>
                  <a:outerShdw blurRad="38100" dist="38100" dir="2700000" algn="tl">
                    <a:srgbClr val="000000">
                      <a:alpha val="43137"/>
                    </a:srgbClr>
                  </a:outerShdw>
                </a:effectLst>
                <a:latin typeface="Arial" pitchFamily="34" charset="0"/>
                <a:cs typeface="Arial" pitchFamily="34" charset="0"/>
              </a:rPr>
              <a:t>Perfil compatível com tumor neuroendócrino bem diferenciado Grau 1</a:t>
            </a:r>
            <a:endParaRPr lang="pt-BR"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p:txBody>
          <a:bodyPr/>
          <a:lstStyle/>
          <a:p>
            <a:r>
              <a:rPr lang="pt-BR" b="1" smtClean="0">
                <a:latin typeface="Arial" charset="0"/>
                <a:cs typeface="Arial" charset="0"/>
              </a:rPr>
              <a:t>EVOLUÇÃO</a:t>
            </a:r>
          </a:p>
        </p:txBody>
      </p:sp>
      <p:sp>
        <p:nvSpPr>
          <p:cNvPr id="28675" name="Espaço Reservado para Conteúdo 2"/>
          <p:cNvSpPr>
            <a:spLocks noGrp="1"/>
          </p:cNvSpPr>
          <p:nvPr>
            <p:ph idx="1"/>
          </p:nvPr>
        </p:nvSpPr>
        <p:spPr>
          <a:xfrm>
            <a:off x="457200" y="1384300"/>
            <a:ext cx="8229600" cy="4924425"/>
          </a:xfrm>
        </p:spPr>
        <p:txBody>
          <a:bodyPr/>
          <a:lstStyle/>
          <a:p>
            <a:pPr>
              <a:lnSpc>
                <a:spcPct val="120000"/>
              </a:lnSpc>
            </a:pPr>
            <a:r>
              <a:rPr lang="pt-BR" sz="2400" smtClean="0">
                <a:solidFill>
                  <a:schemeClr val="tx1"/>
                </a:solidFill>
                <a:latin typeface="Arial" charset="0"/>
                <a:cs typeface="Arial" charset="0"/>
              </a:rPr>
              <a:t>27/02/2013: Colectomia esquerda + esplenectomia + biópsia hepática + lavado peritoneal</a:t>
            </a:r>
          </a:p>
          <a:p>
            <a:pPr>
              <a:lnSpc>
                <a:spcPct val="120000"/>
              </a:lnSpc>
            </a:pPr>
            <a:endParaRPr lang="pt-BR" sz="2400" smtClean="0">
              <a:solidFill>
                <a:schemeClr val="tx1"/>
              </a:solidFill>
              <a:latin typeface="Arial" charset="0"/>
              <a:cs typeface="Arial" charset="0"/>
            </a:endParaRPr>
          </a:p>
          <a:p>
            <a:pPr>
              <a:lnSpc>
                <a:spcPct val="120000"/>
              </a:lnSpc>
            </a:pPr>
            <a:r>
              <a:rPr lang="pt-BR" sz="2400" smtClean="0">
                <a:solidFill>
                  <a:schemeClr val="tx1"/>
                </a:solidFill>
                <a:latin typeface="Arial" charset="0"/>
                <a:cs typeface="Arial" charset="0"/>
              </a:rPr>
              <a:t>Anatomopatológico</a:t>
            </a:r>
          </a:p>
          <a:p>
            <a:pPr lvl="1">
              <a:lnSpc>
                <a:spcPct val="120000"/>
              </a:lnSpc>
            </a:pPr>
            <a:r>
              <a:rPr lang="pt-BR" smtClean="0">
                <a:latin typeface="Arial" charset="0"/>
                <a:cs typeface="Arial" charset="0"/>
              </a:rPr>
              <a:t>ADENOCARCINOMA TUBULAR BEM DIFERENCIADO, medindo 5,0 x 3,7 x 1,3 cm, infiltração até subserosa, sem invasão angiolinfática. Margens de ressecção cirúrgica proximal e distal livres (9 cm e 2 cm, respectivamente). Ausência de metástase em 14 linfonodos examinados. Estadiamento (TNM): pT3, pN0 </a:t>
            </a:r>
          </a:p>
          <a:p>
            <a:pPr lvl="1">
              <a:lnSpc>
                <a:spcPct val="120000"/>
              </a:lnSpc>
            </a:pPr>
            <a:endParaRPr lang="pt-BR"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EVOLUÇÃO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a:xfrm>
            <a:off x="457200" y="1268413"/>
            <a:ext cx="8229600" cy="4924425"/>
          </a:xfrm>
        </p:spPr>
        <p:txBody>
          <a:bodyPr/>
          <a:lstStyle/>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POI em UTI</a:t>
            </a:r>
          </a:p>
          <a:p>
            <a:pPr algn="just">
              <a:defRPr/>
            </a:pPr>
            <a:endParaRPr lang="pt-BR" sz="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5º PO = deiscência da anastomose</a:t>
            </a:r>
          </a:p>
          <a:p>
            <a:pPr algn="just">
              <a:defRPr/>
            </a:pPr>
            <a:endParaRPr lang="pt-BR" sz="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Laparotomia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exploradora: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colectomia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segmentar +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colostomia</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(transverso) + amputação de coto retal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Hartmann</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algn="just">
              <a:defRPr/>
            </a:pPr>
            <a:endParaRPr lang="pt-BR" sz="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Anatomopatológico: Segmentos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colônicos</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exibindo processo inflamatório crônico inespecífico com área de ulceração da mucosa em anastomose;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serosite</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aguda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fibrino</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purulenta com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esteatonecrose</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linfonodos com hiperplasia </a:t>
            </a:r>
            <a:r>
              <a:rPr lang="pt-BR"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linfóide</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reativa</a:t>
            </a:r>
          </a:p>
          <a:p>
            <a:pPr algn="just">
              <a:defRPr/>
            </a:pPr>
            <a:endParaRPr lang="pt-BR" sz="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11º PO eletiva / 6º PO urgência </a:t>
            </a: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sym typeface="Wingdings" pitchFamily="2" charset="2"/>
              </a:rPr>
              <a:t> Alta Hospitalar</a:t>
            </a: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pt-BR"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0" y="1700213"/>
            <a:ext cx="9144000" cy="1470025"/>
          </a:xfrm>
        </p:spPr>
        <p:txBody>
          <a:bodyPr/>
          <a:lstStyle/>
          <a:p>
            <a:pPr>
              <a:defRPr/>
            </a:pPr>
            <a:r>
              <a:rPr lang="pt-BR" sz="4000" i="0" dirty="0" smtClean="0">
                <a:latin typeface="Arial" pitchFamily="34" charset="0"/>
                <a:cs typeface="Arial" pitchFamily="34" charset="0"/>
              </a:rPr>
              <a:t>TUMOR NEUROENDÓCRINO</a:t>
            </a:r>
            <a:br>
              <a:rPr lang="pt-BR" sz="4000" i="0" dirty="0" smtClean="0">
                <a:latin typeface="Arial" pitchFamily="34" charset="0"/>
                <a:cs typeface="Arial" pitchFamily="34" charset="0"/>
              </a:rPr>
            </a:br>
            <a:r>
              <a:rPr lang="pt-BR" sz="4000" i="0" dirty="0" smtClean="0">
                <a:latin typeface="Arial" pitchFamily="34" charset="0"/>
                <a:cs typeface="Arial" pitchFamily="34" charset="0"/>
              </a:rPr>
              <a:t> RETAL</a:t>
            </a:r>
            <a:endParaRPr lang="pt-BR" sz="4000" i="0" dirty="0">
              <a:latin typeface="Arial" pitchFamily="34" charset="0"/>
              <a:cs typeface="Arial" pitchFamily="34" charset="0"/>
            </a:endParaRPr>
          </a:p>
        </p:txBody>
      </p:sp>
      <p:pic>
        <p:nvPicPr>
          <p:cNvPr id="30723" name="Picture 4"/>
          <p:cNvPicPr>
            <a:picLocks noChangeAspect="1" noChangeArrowheads="1"/>
          </p:cNvPicPr>
          <p:nvPr/>
        </p:nvPicPr>
        <p:blipFill>
          <a:blip r:embed="rId2" cstate="print"/>
          <a:srcRect/>
          <a:stretch>
            <a:fillRect/>
          </a:stretch>
        </p:blipFill>
        <p:spPr bwMode="auto">
          <a:xfrm>
            <a:off x="6427788" y="3421063"/>
            <a:ext cx="2752725" cy="3321050"/>
          </a:xfrm>
          <a:prstGeom prst="rect">
            <a:avLst/>
          </a:prstGeom>
          <a:noFill/>
          <a:ln w="9525">
            <a:noFill/>
            <a:miter lim="800000"/>
            <a:headEnd/>
            <a:tailEnd/>
          </a:ln>
        </p:spPr>
      </p:pic>
      <p:pic>
        <p:nvPicPr>
          <p:cNvPr id="30724" name="Picture 5" descr="http://www.scielo.org.co/img/revistas/rcg/v25n2/en_a09f4.jpg"/>
          <p:cNvPicPr>
            <a:picLocks noChangeAspect="1" noChangeArrowheads="1"/>
          </p:cNvPicPr>
          <p:nvPr/>
        </p:nvPicPr>
        <p:blipFill>
          <a:blip r:embed="rId3" cstate="print"/>
          <a:srcRect/>
          <a:stretch>
            <a:fillRect/>
          </a:stretch>
        </p:blipFill>
        <p:spPr bwMode="auto">
          <a:xfrm>
            <a:off x="-180975" y="3881438"/>
            <a:ext cx="3781425" cy="2400300"/>
          </a:xfrm>
          <a:prstGeom prst="rect">
            <a:avLst/>
          </a:prstGeom>
          <a:noFill/>
          <a:ln w="9525">
            <a:noFill/>
            <a:miter lim="800000"/>
            <a:headEnd/>
            <a:tailEnd/>
          </a:ln>
        </p:spPr>
      </p:pic>
      <p:pic>
        <p:nvPicPr>
          <p:cNvPr id="30725" name="Picture 3"/>
          <p:cNvPicPr>
            <a:picLocks noChangeAspect="1" noChangeArrowheads="1"/>
          </p:cNvPicPr>
          <p:nvPr/>
        </p:nvPicPr>
        <p:blipFill>
          <a:blip r:embed="rId4" cstate="print"/>
          <a:srcRect/>
          <a:stretch>
            <a:fillRect/>
          </a:stretch>
        </p:blipFill>
        <p:spPr bwMode="auto">
          <a:xfrm>
            <a:off x="3028950" y="3816350"/>
            <a:ext cx="3414713" cy="25606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INTRODUÇÃO</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pPr algn="just">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Sistema neuroendócrino </a:t>
            </a:r>
          </a:p>
          <a:p>
            <a:pPr lvl="1" algn="just">
              <a:defRPr/>
            </a:pPr>
            <a:r>
              <a:rPr lang="pt-BR" dirty="0" smtClean="0">
                <a:effectLst>
                  <a:outerShdw blurRad="38100" dist="38100" dir="2700000" algn="tl">
                    <a:srgbClr val="000000">
                      <a:alpha val="43137"/>
                    </a:srgbClr>
                  </a:outerShdw>
                </a:effectLst>
                <a:latin typeface="Arial" pitchFamily="34" charset="0"/>
                <a:cs typeface="Arial" pitchFamily="34" charset="0"/>
              </a:rPr>
              <a:t>Todo sistema </a:t>
            </a:r>
            <a:r>
              <a:rPr lang="pt-BR" dirty="0" err="1" smtClean="0">
                <a:effectLst>
                  <a:outerShdw blurRad="38100" dist="38100" dir="2700000" algn="tl">
                    <a:srgbClr val="000000">
                      <a:alpha val="43137"/>
                    </a:srgbClr>
                  </a:outerShdw>
                </a:effectLst>
                <a:latin typeface="Arial" pitchFamily="34" charset="0"/>
                <a:cs typeface="Arial" pitchFamily="34" charset="0"/>
              </a:rPr>
              <a:t>gastroenteropancreático</a:t>
            </a:r>
            <a:endParaRPr lang="pt-BR" dirty="0" smtClean="0">
              <a:effectLst>
                <a:outerShdw blurRad="38100" dist="38100" dir="2700000" algn="tl">
                  <a:srgbClr val="000000">
                    <a:alpha val="43137"/>
                  </a:srgbClr>
                </a:outerShdw>
              </a:effectLst>
              <a:latin typeface="Arial" pitchFamily="34" charset="0"/>
              <a:cs typeface="Arial" pitchFamily="34" charset="0"/>
            </a:endParaRPr>
          </a:p>
          <a:p>
            <a:pPr lvl="1" algn="just">
              <a:defRPr/>
            </a:pPr>
            <a:r>
              <a:rPr lang="pt-BR" dirty="0" smtClean="0">
                <a:effectLst>
                  <a:outerShdw blurRad="38100" dist="38100" dir="2700000" algn="tl">
                    <a:srgbClr val="000000">
                      <a:alpha val="43137"/>
                    </a:srgbClr>
                  </a:outerShdw>
                </a:effectLst>
                <a:latin typeface="Arial" pitchFamily="34" charset="0"/>
                <a:cs typeface="Arial" pitchFamily="34" charset="0"/>
              </a:rPr>
              <a:t>Maior órgão endócrino -  19 tipos celulares / 40 tipos de hormônios ou aminas bioativas</a:t>
            </a:r>
          </a:p>
          <a:p>
            <a:pPr lvl="1" algn="just">
              <a:defRPr/>
            </a:pPr>
            <a:r>
              <a:rPr lang="pt-BR" dirty="0" smtClean="0">
                <a:effectLst>
                  <a:outerShdw blurRad="38100" dist="38100" dir="2700000" algn="tl">
                    <a:srgbClr val="000000">
                      <a:alpha val="43137"/>
                    </a:srgbClr>
                  </a:outerShdw>
                </a:effectLst>
                <a:latin typeface="Arial" pitchFamily="34" charset="0"/>
                <a:cs typeface="Arial" pitchFamily="34" charset="0"/>
              </a:rPr>
              <a:t>Sistema nervoso autônomo</a:t>
            </a:r>
          </a:p>
          <a:p>
            <a:pPr algn="just">
              <a:defRPr/>
            </a:pP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Neoplasias</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tumor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carcinóide</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ou</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células</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das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ilhotas</a:t>
            </a: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lvl="1" algn="just">
              <a:defRPr/>
            </a:pPr>
            <a:r>
              <a:rPr lang="en-US" dirty="0" err="1" smtClean="0">
                <a:effectLst>
                  <a:outerShdw blurRad="38100" dist="38100" dir="2700000" algn="tl">
                    <a:srgbClr val="000000">
                      <a:alpha val="43137"/>
                    </a:srgbClr>
                  </a:outerShdw>
                </a:effectLst>
                <a:latin typeface="Arial" pitchFamily="34" charset="0"/>
                <a:cs typeface="Arial" pitchFamily="34" charset="0"/>
              </a:rPr>
              <a:t>Neoplasia</a:t>
            </a:r>
            <a:r>
              <a:rPr lang="en-US" dirty="0" smtClean="0">
                <a:effectLst>
                  <a:outerShdw blurRad="38100" dist="38100" dir="2700000" algn="tl">
                    <a:srgbClr val="000000">
                      <a:alpha val="43137"/>
                    </a:srgbClr>
                  </a:outerShdw>
                </a:effectLst>
                <a:latin typeface="Arial" pitchFamily="34" charset="0"/>
                <a:cs typeface="Arial" pitchFamily="34" charset="0"/>
              </a:rPr>
              <a:t> </a:t>
            </a:r>
            <a:r>
              <a:rPr lang="en-US" dirty="0" err="1" smtClean="0">
                <a:effectLst>
                  <a:outerShdw blurRad="38100" dist="38100" dir="2700000" algn="tl">
                    <a:srgbClr val="000000">
                      <a:alpha val="43137"/>
                    </a:srgbClr>
                  </a:outerShdw>
                </a:effectLst>
                <a:latin typeface="Arial" pitchFamily="34" charset="0"/>
                <a:cs typeface="Arial" pitchFamily="34" charset="0"/>
              </a:rPr>
              <a:t>ou</a:t>
            </a:r>
            <a:r>
              <a:rPr lang="en-US" dirty="0" smtClean="0">
                <a:effectLst>
                  <a:outerShdw blurRad="38100" dist="38100" dir="2700000" algn="tl">
                    <a:srgbClr val="000000">
                      <a:alpha val="43137"/>
                    </a:srgbClr>
                  </a:outerShdw>
                </a:effectLst>
                <a:latin typeface="Arial" pitchFamily="34" charset="0"/>
                <a:cs typeface="Arial" pitchFamily="34" charset="0"/>
              </a:rPr>
              <a:t> tumor </a:t>
            </a:r>
            <a:r>
              <a:rPr lang="en-US" dirty="0" err="1" smtClean="0">
                <a:effectLst>
                  <a:outerShdw blurRad="38100" dist="38100" dir="2700000" algn="tl">
                    <a:srgbClr val="000000">
                      <a:alpha val="43137"/>
                    </a:srgbClr>
                  </a:outerShdw>
                </a:effectLst>
                <a:latin typeface="Arial" pitchFamily="34" charset="0"/>
                <a:cs typeface="Arial" pitchFamily="34" charset="0"/>
              </a:rPr>
              <a:t>neuroendócrino</a:t>
            </a:r>
            <a:r>
              <a:rPr lang="en-US" dirty="0" smtClean="0">
                <a:effectLst>
                  <a:outerShdw blurRad="38100" dist="38100" dir="2700000" algn="tl">
                    <a:srgbClr val="000000">
                      <a:alpha val="43137"/>
                    </a:srgbClr>
                  </a:outerShdw>
                </a:effectLst>
                <a:latin typeface="Arial" pitchFamily="34" charset="0"/>
                <a:cs typeface="Arial" pitchFamily="34" charset="0"/>
              </a:rPr>
              <a:t>  (NET)</a:t>
            </a:r>
          </a:p>
          <a:p>
            <a:pPr lvl="1" algn="just">
              <a:defRPr/>
            </a:pPr>
            <a:r>
              <a:rPr lang="en-US" dirty="0" smtClean="0">
                <a:effectLst>
                  <a:outerShdw blurRad="38100" dist="38100" dir="2700000" algn="tl">
                    <a:srgbClr val="000000">
                      <a:alpha val="43137"/>
                    </a:srgbClr>
                  </a:outerShdw>
                </a:effectLst>
                <a:latin typeface="Arial" pitchFamily="34" charset="0"/>
                <a:cs typeface="Arial" pitchFamily="34" charset="0"/>
              </a:rPr>
              <a:t>Carcinoma </a:t>
            </a:r>
            <a:r>
              <a:rPr lang="en-US" dirty="0" err="1" smtClean="0">
                <a:effectLst>
                  <a:outerShdw blurRad="38100" dist="38100" dir="2700000" algn="tl">
                    <a:srgbClr val="000000">
                      <a:alpha val="43137"/>
                    </a:srgbClr>
                  </a:outerShdw>
                </a:effectLst>
                <a:latin typeface="Arial" pitchFamily="34" charset="0"/>
                <a:cs typeface="Arial" pitchFamily="34" charset="0"/>
              </a:rPr>
              <a:t>neuroendócrino</a:t>
            </a:r>
            <a:r>
              <a:rPr lang="en-US" dirty="0" smtClean="0">
                <a:effectLst>
                  <a:outerShdw blurRad="38100" dist="38100" dir="2700000" algn="tl">
                    <a:srgbClr val="000000">
                      <a:alpha val="43137"/>
                    </a:srgbClr>
                  </a:outerShdw>
                </a:effectLst>
                <a:latin typeface="Arial" pitchFamily="34" charset="0"/>
                <a:cs typeface="Arial" pitchFamily="34" charset="0"/>
              </a:rPr>
              <a:t> (NEC)</a:t>
            </a:r>
          </a:p>
          <a:p>
            <a:pPr lvl="1" algn="just">
              <a:buFont typeface="Wingdings" pitchFamily="2" charset="2"/>
              <a:buNone/>
              <a:defRPr/>
            </a:pPr>
            <a:endParaRPr lang="pt-BR" sz="2000" dirty="0" smtClean="0">
              <a:effectLst>
                <a:outerShdw blurRad="38100" dist="38100" dir="2700000" algn="tl">
                  <a:srgbClr val="000000">
                    <a:alpha val="43137"/>
                  </a:srgbClr>
                </a:outerShdw>
              </a:effectLst>
              <a:latin typeface="Arial" pitchFamily="34" charset="0"/>
              <a:cs typeface="Arial" pitchFamily="34" charset="0"/>
            </a:endParaRPr>
          </a:p>
          <a:p>
            <a:pPr algn="just">
              <a:defRPr/>
            </a:pPr>
            <a:endParaRPr lang="pt-BR" sz="20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r">
              <a:buFont typeface="Wingdings" pitchFamily="2" charset="2"/>
              <a:buNone/>
              <a:defRPr/>
            </a:pP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Jernman</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Välimäki</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M.J.;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Louhimo</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et al. The Novel WHO 2010 Classification for Gastrointestinal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Correlates Well with the Metastatic Potential of Rectal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Neuroendocrinology</a:t>
            </a:r>
            <a:r>
              <a:rPr lang="pt-BR"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2012;95:317–324</a:t>
            </a:r>
            <a:endParaRPr lang="en-US" sz="1100"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itchFamily="2" charset="2"/>
              <a:buNone/>
              <a:defRPr/>
            </a:pPr>
            <a:endParaRPr lang="en-US" sz="36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47663"/>
            <a:ext cx="8229600" cy="1143000"/>
          </a:xfrm>
        </p:spPr>
        <p:txBody>
          <a:bodyPr/>
          <a:lstStyle/>
          <a:p>
            <a:r>
              <a:rPr lang="en-US" b="1" smtClean="0">
                <a:latin typeface="Arial" charset="0"/>
                <a:cs typeface="Arial" charset="0"/>
              </a:rPr>
              <a:t>EXAME FÍSICO</a:t>
            </a:r>
          </a:p>
        </p:txBody>
      </p:sp>
      <p:sp>
        <p:nvSpPr>
          <p:cNvPr id="3" name="Content Placeholder 2"/>
          <p:cNvSpPr>
            <a:spLocks noGrp="1"/>
          </p:cNvSpPr>
          <p:nvPr>
            <p:ph idx="1"/>
          </p:nvPr>
        </p:nvSpPr>
        <p:spPr>
          <a:xfrm>
            <a:off x="457200" y="1673225"/>
            <a:ext cx="8229600" cy="4924425"/>
          </a:xfrm>
        </p:spPr>
        <p:txBody>
          <a:bodyPr/>
          <a:lstStyle/>
          <a:p>
            <a:pPr algn="just">
              <a:defRPr/>
            </a:pP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Descorada</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(+/4+)</a:t>
            </a:r>
          </a:p>
          <a:p>
            <a:pPr algn="just">
              <a:defRPr/>
            </a:pP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Ausculta</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pulmonar</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sem</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alterações</a:t>
            </a: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Abdome</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doloroso à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palpação</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em</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epigástrio</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hipocôndrio</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e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flanco</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esquerdos</a:t>
            </a:r>
            <a:endPar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endPar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defRPr/>
            </a:pP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Ausência</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de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visceromegalias</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ou</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massas</a:t>
            </a:r>
            <a:r>
              <a:rPr lang="en-US"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palpáveis</a:t>
            </a:r>
            <a:endPar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INTRODUÇÃO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2771" name="Espaço Reservado para Conteúdo 2"/>
          <p:cNvSpPr>
            <a:spLocks noGrp="1"/>
          </p:cNvSpPr>
          <p:nvPr>
            <p:ph idx="1"/>
          </p:nvPr>
        </p:nvSpPr>
        <p:spPr>
          <a:xfrm>
            <a:off x="107950" y="1600200"/>
            <a:ext cx="4535488" cy="4924425"/>
          </a:xfrm>
        </p:spPr>
        <p:txBody>
          <a:bodyPr/>
          <a:lstStyle/>
          <a:p>
            <a:r>
              <a:rPr lang="en-US" sz="2400" smtClean="0">
                <a:solidFill>
                  <a:schemeClr val="tx1"/>
                </a:solidFill>
                <a:latin typeface="Arial" charset="0"/>
                <a:cs typeface="Arial" charset="0"/>
                <a:sym typeface="Wingdings" pitchFamily="2" charset="2"/>
              </a:rPr>
              <a:t>Endoderma </a:t>
            </a:r>
          </a:p>
          <a:p>
            <a:pPr lvl="1"/>
            <a:r>
              <a:rPr lang="en-US" smtClean="0">
                <a:latin typeface="Arial" charset="0"/>
                <a:cs typeface="Arial" charset="0"/>
                <a:sym typeface="Wingdings" pitchFamily="2" charset="2"/>
              </a:rPr>
              <a:t>Pulmão e ovário</a:t>
            </a:r>
            <a:endParaRPr lang="en-US" smtClean="0">
              <a:latin typeface="Arial" charset="0"/>
              <a:cs typeface="Arial" charset="0"/>
            </a:endParaRPr>
          </a:p>
          <a:p>
            <a:endParaRPr lang="en-US" sz="2400" smtClean="0">
              <a:solidFill>
                <a:schemeClr val="tx1"/>
              </a:solidFill>
              <a:latin typeface="Arial" charset="0"/>
              <a:cs typeface="Arial" charset="0"/>
            </a:endParaRPr>
          </a:p>
          <a:p>
            <a:r>
              <a:rPr lang="pt-PT" sz="2400" smtClean="0">
                <a:solidFill>
                  <a:schemeClr val="tx1"/>
                </a:solidFill>
                <a:latin typeface="Arial" charset="0"/>
                <a:cs typeface="Arial" charset="0"/>
              </a:rPr>
              <a:t>Expressão celular específica</a:t>
            </a:r>
          </a:p>
          <a:p>
            <a:pPr lvl="1"/>
            <a:r>
              <a:rPr lang="pt-PT" smtClean="0">
                <a:latin typeface="Arial" charset="0"/>
                <a:cs typeface="Arial" charset="0"/>
              </a:rPr>
              <a:t>Hormônios</a:t>
            </a:r>
          </a:p>
          <a:p>
            <a:pPr lvl="1"/>
            <a:r>
              <a:rPr lang="pt-PT" smtClean="0">
                <a:latin typeface="Arial" charset="0"/>
                <a:cs typeface="Arial" charset="0"/>
              </a:rPr>
              <a:t>Marcadores gerais </a:t>
            </a:r>
          </a:p>
          <a:p>
            <a:pPr lvl="2"/>
            <a:r>
              <a:rPr lang="pt-PT" sz="2400" smtClean="0">
                <a:latin typeface="Arial" charset="0"/>
                <a:cs typeface="Arial" charset="0"/>
              </a:rPr>
              <a:t>Sinaptofisina</a:t>
            </a:r>
          </a:p>
          <a:p>
            <a:pPr lvl="2"/>
            <a:r>
              <a:rPr lang="pt-PT" sz="2400" smtClean="0">
                <a:latin typeface="Arial" charset="0"/>
                <a:cs typeface="Arial" charset="0"/>
              </a:rPr>
              <a:t>Cromogranina A</a:t>
            </a:r>
          </a:p>
          <a:p>
            <a:endParaRPr lang="pt-PT" sz="3600" smtClean="0">
              <a:latin typeface="Arial" charset="0"/>
              <a:cs typeface="Arial" charset="0"/>
            </a:endParaRPr>
          </a:p>
          <a:p>
            <a:r>
              <a:rPr lang="pt-PT" sz="2400" smtClean="0">
                <a:latin typeface="Arial" charset="0"/>
                <a:cs typeface="Arial" charset="0"/>
              </a:rPr>
              <a:t>Não funcionante</a:t>
            </a:r>
            <a:endParaRPr lang="en-US" sz="2400" smtClean="0">
              <a:latin typeface="Arial" charset="0"/>
              <a:cs typeface="Arial" charset="0"/>
            </a:endParaRPr>
          </a:p>
          <a:p>
            <a:pPr>
              <a:buFont typeface="Wingdings" pitchFamily="2" charset="2"/>
              <a:buNone/>
            </a:pPr>
            <a:endParaRPr lang="en-US" sz="2400" smtClean="0">
              <a:solidFill>
                <a:schemeClr val="tx1"/>
              </a:solidFill>
              <a:latin typeface="Arial" charset="0"/>
              <a:cs typeface="Arial" charset="0"/>
            </a:endParaRPr>
          </a:p>
        </p:txBody>
      </p:sp>
      <p:graphicFrame>
        <p:nvGraphicFramePr>
          <p:cNvPr id="4" name="Espaço Reservado para Conteúdo 3"/>
          <p:cNvGraphicFramePr>
            <a:graphicFrameLocks/>
          </p:cNvGraphicFramePr>
          <p:nvPr/>
        </p:nvGraphicFramePr>
        <p:xfrm>
          <a:off x="4643438" y="1268413"/>
          <a:ext cx="4320480" cy="5256584"/>
        </p:xfrm>
        <a:graphic>
          <a:graphicData uri="http://schemas.openxmlformats.org/drawingml/2006/table">
            <a:tbl>
              <a:tblPr firstRow="1" bandRow="1">
                <a:tableStyleId>{5C22544A-7EE6-4342-B048-85BDC9FD1C3A}</a:tableStyleId>
              </a:tblPr>
              <a:tblGrid>
                <a:gridCol w="4320480"/>
              </a:tblGrid>
              <a:tr h="598925">
                <a:tc>
                  <a:txBody>
                    <a:bodyPr/>
                    <a:lstStyle/>
                    <a:p>
                      <a:pPr algn="ctr"/>
                      <a:r>
                        <a:rPr lang="pt-BR" sz="1400" b="1" dirty="0" smtClean="0">
                          <a:effectLst>
                            <a:outerShdw blurRad="38100" dist="38100" dir="2700000" algn="tl">
                              <a:srgbClr val="000000">
                                <a:alpha val="43137"/>
                              </a:srgbClr>
                            </a:outerShdw>
                          </a:effectLst>
                          <a:latin typeface="Arial" pitchFamily="34" charset="0"/>
                          <a:cs typeface="Arial" pitchFamily="34" charset="0"/>
                        </a:rPr>
                        <a:t>PRODUTOS SECRETADOS PELO TUMOR CARCINÓIDE (TUMOR NEUROENDÓCRINO)</a:t>
                      </a:r>
                      <a:endParaRPr lang="pt-BR" sz="1400" b="1" dirty="0">
                        <a:effectLst>
                          <a:outerShdw blurRad="38100" dist="38100" dir="2700000" algn="tl">
                            <a:srgbClr val="000000">
                              <a:alpha val="43137"/>
                            </a:srgbClr>
                          </a:outerShdw>
                        </a:effectLst>
                        <a:latin typeface="Arial" pitchFamily="34" charset="0"/>
                        <a:cs typeface="Arial" pitchFamily="34" charset="0"/>
                      </a:endParaRPr>
                    </a:p>
                  </a:txBody>
                  <a:tcPr/>
                </a:tc>
              </a:tr>
              <a:tr h="1338775">
                <a:tc>
                  <a:txBody>
                    <a:bodyPr/>
                    <a:lstStyle/>
                    <a:p>
                      <a:pPr algn="just"/>
                      <a:r>
                        <a:rPr lang="pt-BR" sz="1400" b="1" i="1" dirty="0" smtClean="0">
                          <a:latin typeface="Arial" pitchFamily="34" charset="0"/>
                          <a:cs typeface="Arial" pitchFamily="34" charset="0"/>
                        </a:rPr>
                        <a:t>AMINAS BIOATIVAS</a:t>
                      </a:r>
                    </a:p>
                    <a:p>
                      <a:pPr algn="just">
                        <a:buFont typeface="Arial" pitchFamily="34" charset="0"/>
                        <a:buChar char="•"/>
                      </a:pPr>
                      <a:r>
                        <a:rPr lang="pt-BR" sz="1400" b="1" i="1" dirty="0" err="1" smtClean="0">
                          <a:latin typeface="Arial" pitchFamily="34" charset="0"/>
                          <a:cs typeface="Arial" pitchFamily="34" charset="0"/>
                        </a:rPr>
                        <a:t>Serotonina</a:t>
                      </a:r>
                      <a:r>
                        <a:rPr lang="pt-BR" sz="1400" b="1" i="1" dirty="0" smtClean="0">
                          <a:latin typeface="Arial" pitchFamily="34" charset="0"/>
                          <a:cs typeface="Arial" pitchFamily="34" charset="0"/>
                        </a:rPr>
                        <a:t> (5-</a:t>
                      </a:r>
                      <a:r>
                        <a:rPr lang="pt-BR" sz="1400" b="1" i="1" dirty="0" err="1" smtClean="0">
                          <a:latin typeface="Arial" pitchFamily="34" charset="0"/>
                          <a:cs typeface="Arial" pitchFamily="34" charset="0"/>
                        </a:rPr>
                        <a:t>hidroxitriptamina</a:t>
                      </a:r>
                      <a:r>
                        <a:rPr lang="pt-BR" sz="1400" b="1" i="1" dirty="0" smtClean="0">
                          <a:latin typeface="Arial" pitchFamily="34" charset="0"/>
                          <a:cs typeface="Arial" pitchFamily="34" charset="0"/>
                        </a:rPr>
                        <a:t>)</a:t>
                      </a:r>
                    </a:p>
                    <a:p>
                      <a:pPr algn="just">
                        <a:buFont typeface="Arial" pitchFamily="34" charset="0"/>
                        <a:buChar char="•"/>
                      </a:pPr>
                      <a:r>
                        <a:rPr lang="pt-BR" sz="1400" b="1" i="1" dirty="0" smtClean="0">
                          <a:latin typeface="Arial" pitchFamily="34" charset="0"/>
                          <a:cs typeface="Arial" pitchFamily="34" charset="0"/>
                        </a:rPr>
                        <a:t>Histamina</a:t>
                      </a:r>
                    </a:p>
                    <a:p>
                      <a:pPr algn="just">
                        <a:buFont typeface="Arial" pitchFamily="34" charset="0"/>
                        <a:buChar char="•"/>
                      </a:pPr>
                      <a:r>
                        <a:rPr lang="pt-BR" sz="1400" b="1" i="1" dirty="0" smtClean="0">
                          <a:latin typeface="Arial" pitchFamily="34" charset="0"/>
                          <a:cs typeface="Arial" pitchFamily="34" charset="0"/>
                        </a:rPr>
                        <a:t>Dopamina</a:t>
                      </a:r>
                    </a:p>
                    <a:p>
                      <a:pPr algn="just">
                        <a:buFont typeface="Arial" pitchFamily="34" charset="0"/>
                        <a:buChar char="•"/>
                      </a:pPr>
                      <a:r>
                        <a:rPr lang="pt-BR" sz="1400" b="1" i="1" dirty="0" err="1" smtClean="0">
                          <a:latin typeface="Arial" pitchFamily="34" charset="0"/>
                          <a:cs typeface="Arial" pitchFamily="34" charset="0"/>
                        </a:rPr>
                        <a:t>Norepinefrina</a:t>
                      </a:r>
                      <a:endParaRPr lang="pt-BR" sz="1400" b="1" i="1" dirty="0">
                        <a:latin typeface="Arial" pitchFamily="34" charset="0"/>
                        <a:cs typeface="Arial" pitchFamily="34" charset="0"/>
                      </a:endParaRPr>
                    </a:p>
                  </a:txBody>
                  <a:tcPr/>
                </a:tc>
              </a:tr>
              <a:tr h="2890241">
                <a:tc>
                  <a:txBody>
                    <a:bodyPr/>
                    <a:lstStyle/>
                    <a:p>
                      <a:pPr algn="just"/>
                      <a:r>
                        <a:rPr lang="pt-BR" sz="1400" b="1" i="1" dirty="0" smtClean="0">
                          <a:latin typeface="Arial" pitchFamily="34" charset="0"/>
                          <a:cs typeface="Arial" pitchFamily="34" charset="0"/>
                        </a:rPr>
                        <a:t>PEPTÍDIOS</a:t>
                      </a:r>
                    </a:p>
                    <a:p>
                      <a:pPr algn="just">
                        <a:buFont typeface="Arial" pitchFamily="34" charset="0"/>
                        <a:buChar char="•"/>
                      </a:pPr>
                      <a:r>
                        <a:rPr lang="pt-BR" sz="1400" b="1" i="1" dirty="0" smtClean="0">
                          <a:latin typeface="Arial" pitchFamily="34" charset="0"/>
                          <a:cs typeface="Arial" pitchFamily="34" charset="0"/>
                        </a:rPr>
                        <a:t>ACTH; GHRH</a:t>
                      </a:r>
                    </a:p>
                    <a:p>
                      <a:pPr algn="just">
                        <a:buFont typeface="Arial" pitchFamily="34" charset="0"/>
                        <a:buChar char="•"/>
                      </a:pPr>
                      <a:r>
                        <a:rPr lang="pt-BR" sz="1400" b="1" i="1" dirty="0" smtClean="0">
                          <a:latin typeface="Arial" pitchFamily="34" charset="0"/>
                          <a:cs typeface="Arial" pitchFamily="34" charset="0"/>
                        </a:rPr>
                        <a:t>Calcitonina</a:t>
                      </a:r>
                    </a:p>
                    <a:p>
                      <a:pPr algn="just">
                        <a:buFont typeface="Arial" pitchFamily="34" charset="0"/>
                        <a:buChar char="•"/>
                      </a:pPr>
                      <a:r>
                        <a:rPr lang="pt-BR" sz="1400" b="1" i="1" dirty="0" smtClean="0">
                          <a:latin typeface="Arial" pitchFamily="34" charset="0"/>
                          <a:cs typeface="Arial" pitchFamily="34" charset="0"/>
                        </a:rPr>
                        <a:t>Polipeptídio pancreático</a:t>
                      </a:r>
                    </a:p>
                    <a:p>
                      <a:pPr algn="just">
                        <a:buFont typeface="Arial" pitchFamily="34" charset="0"/>
                        <a:buChar char="•"/>
                      </a:pPr>
                      <a:r>
                        <a:rPr lang="pt-BR" sz="1400" b="1" i="1" dirty="0" smtClean="0">
                          <a:latin typeface="Arial" pitchFamily="34" charset="0"/>
                          <a:cs typeface="Arial" pitchFamily="34" charset="0"/>
                        </a:rPr>
                        <a:t>Bradicinina</a:t>
                      </a:r>
                    </a:p>
                    <a:p>
                      <a:pPr algn="just">
                        <a:buFont typeface="Arial" pitchFamily="34" charset="0"/>
                        <a:buChar char="•"/>
                      </a:pPr>
                      <a:r>
                        <a:rPr lang="pt-BR" sz="1400" b="1" i="1" dirty="0" err="1" smtClean="0">
                          <a:latin typeface="Arial" pitchFamily="34" charset="0"/>
                          <a:cs typeface="Arial" pitchFamily="34" charset="0"/>
                        </a:rPr>
                        <a:t>Neurotensina</a:t>
                      </a:r>
                      <a:endParaRPr lang="pt-BR" sz="1400" b="1" i="1" dirty="0" smtClean="0">
                        <a:latin typeface="Arial" pitchFamily="34" charset="0"/>
                        <a:cs typeface="Arial" pitchFamily="34" charset="0"/>
                      </a:endParaRPr>
                    </a:p>
                    <a:p>
                      <a:pPr algn="just">
                        <a:buFont typeface="Arial" pitchFamily="34" charset="0"/>
                        <a:buChar char="•"/>
                      </a:pPr>
                      <a:r>
                        <a:rPr lang="pt-BR" sz="1400" b="1" i="1" dirty="0" err="1" smtClean="0">
                          <a:latin typeface="Arial" pitchFamily="34" charset="0"/>
                          <a:cs typeface="Arial" pitchFamily="34" charset="0"/>
                        </a:rPr>
                        <a:t>Cromogranina</a:t>
                      </a:r>
                      <a:endParaRPr lang="pt-BR" sz="1400" b="1" i="1" dirty="0" smtClean="0">
                        <a:latin typeface="Arial" pitchFamily="34" charset="0"/>
                        <a:cs typeface="Arial" pitchFamily="34" charset="0"/>
                      </a:endParaRPr>
                    </a:p>
                    <a:p>
                      <a:pPr algn="just">
                        <a:buFont typeface="Arial" pitchFamily="34" charset="0"/>
                        <a:buChar char="•"/>
                      </a:pPr>
                      <a:r>
                        <a:rPr lang="pt-BR" sz="1400" b="1" i="1" dirty="0" smtClean="0">
                          <a:latin typeface="Arial" pitchFamily="34" charset="0"/>
                          <a:cs typeface="Arial" pitchFamily="34" charset="0"/>
                        </a:rPr>
                        <a:t>Secretina</a:t>
                      </a:r>
                    </a:p>
                    <a:p>
                      <a:pPr algn="just">
                        <a:buFont typeface="Arial" pitchFamily="34" charset="0"/>
                        <a:buChar char="•"/>
                      </a:pPr>
                      <a:r>
                        <a:rPr lang="pt-BR" sz="1400" b="1" i="1" dirty="0" err="1" smtClean="0">
                          <a:latin typeface="Arial" pitchFamily="34" charset="0"/>
                          <a:cs typeface="Arial" pitchFamily="34" charset="0"/>
                        </a:rPr>
                        <a:t>Colecistocinina</a:t>
                      </a:r>
                      <a:endParaRPr lang="pt-BR" sz="1400" b="1" i="1" dirty="0" smtClean="0">
                        <a:latin typeface="Arial" pitchFamily="34" charset="0"/>
                        <a:cs typeface="Arial" pitchFamily="34" charset="0"/>
                      </a:endParaRPr>
                    </a:p>
                    <a:p>
                      <a:pPr algn="just">
                        <a:buFont typeface="Arial" pitchFamily="34" charset="0"/>
                        <a:buChar char="•"/>
                      </a:pPr>
                      <a:r>
                        <a:rPr lang="pt-BR" sz="1400" b="1" i="1" dirty="0" err="1" smtClean="0">
                          <a:latin typeface="Arial" pitchFamily="34" charset="0"/>
                          <a:cs typeface="Arial" pitchFamily="34" charset="0"/>
                        </a:rPr>
                        <a:t>Calicreína</a:t>
                      </a:r>
                      <a:endParaRPr lang="pt-BR" sz="1400" b="1" i="1" dirty="0" smtClean="0">
                        <a:latin typeface="Arial" pitchFamily="34" charset="0"/>
                        <a:cs typeface="Arial" pitchFamily="34" charset="0"/>
                      </a:endParaRPr>
                    </a:p>
                    <a:p>
                      <a:pPr algn="just">
                        <a:buFont typeface="Arial" pitchFamily="34" charset="0"/>
                        <a:buChar char="•"/>
                      </a:pPr>
                      <a:r>
                        <a:rPr lang="pt-BR" sz="1400" b="1" i="1" dirty="0" smtClean="0">
                          <a:latin typeface="Arial" pitchFamily="34" charset="0"/>
                          <a:cs typeface="Arial" pitchFamily="34" charset="0"/>
                        </a:rPr>
                        <a:t>Gastrina</a:t>
                      </a:r>
                    </a:p>
                    <a:p>
                      <a:pPr algn="just">
                        <a:buFont typeface="Arial" pitchFamily="34" charset="0"/>
                        <a:buChar char="•"/>
                      </a:pPr>
                      <a:r>
                        <a:rPr lang="pt-BR" sz="1400" b="1" i="1" dirty="0" smtClean="0">
                          <a:latin typeface="Arial" pitchFamily="34" charset="0"/>
                          <a:cs typeface="Arial" pitchFamily="34" charset="0"/>
                        </a:rPr>
                        <a:t>Insulina</a:t>
                      </a:r>
                    </a:p>
                  </a:txBody>
                  <a:tcPr/>
                </a:tc>
              </a:tr>
              <a:tr h="428643">
                <a:tc>
                  <a:txBody>
                    <a:bodyPr/>
                    <a:lstStyle/>
                    <a:p>
                      <a:pPr algn="just"/>
                      <a:r>
                        <a:rPr lang="pt-BR" sz="1400" b="1" i="1" dirty="0" err="1" smtClean="0">
                          <a:latin typeface="Arial" pitchFamily="34" charset="0"/>
                          <a:cs typeface="Arial" pitchFamily="34" charset="0"/>
                        </a:rPr>
                        <a:t>Prostaglandinas</a:t>
                      </a:r>
                      <a:endParaRPr lang="pt-BR" sz="1400" b="1" i="1" dirty="0">
                        <a:latin typeface="Arial" pitchFamily="34" charset="0"/>
                        <a:cs typeface="Arial" pitchFamily="34" charset="0"/>
                      </a:endParaRPr>
                    </a:p>
                  </a:txBody>
                  <a:tcPr/>
                </a:tc>
              </a:tr>
            </a:tbl>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FATORES DE RISCO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p:txBody>
          <a:bodyPr/>
          <a:lstStyle/>
          <a:p>
            <a:pPr>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nSpc>
                <a:spcPct val="150000"/>
              </a:lnSpc>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Álcool e tabagismo </a:t>
            </a:r>
          </a:p>
          <a:p>
            <a:pPr marL="87313" indent="0" algn="r">
              <a:lnSpc>
                <a:spcPct val="150000"/>
              </a:lnSpc>
              <a:buFont typeface="Wingdings" pitchFamily="2" charset="2"/>
              <a:buNone/>
              <a:defRPr/>
            </a:pPr>
            <a:r>
              <a:rPr lang="pt-BR" sz="14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marL="87313" indent="0" algn="r">
              <a:lnSpc>
                <a:spcPct val="150000"/>
              </a:lnSpc>
              <a:buFont typeface="Wingdings" pitchFamily="2" charset="2"/>
              <a:buNone/>
              <a:defRPr/>
            </a:pPr>
            <a:endPar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87313" indent="0" algn="r">
              <a:lnSpc>
                <a:spcPct val="150000"/>
              </a:lnSpc>
              <a:buFont typeface="Wingdings" pitchFamily="2" charset="2"/>
              <a:buNone/>
              <a:defRPr/>
            </a:pP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Chen CC,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Neugut</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AI,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Rotterdam</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H.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Risk</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factors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for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adenocarcinomas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and</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malignant</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carcinoids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of</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the</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small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instestine</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preliminary</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findings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Cancer</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Epidemiol</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Biomarkers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Prev</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1994;3:205-7</a:t>
            </a:r>
          </a:p>
          <a:p>
            <a:pPr>
              <a:lnSpc>
                <a:spcPct val="150000"/>
              </a:lnSpc>
              <a:defRPr/>
            </a:pPr>
            <a:endPar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nSpc>
                <a:spcPct val="150000"/>
              </a:lnSpc>
              <a:defRPr/>
            </a:pPr>
            <a:r>
              <a:rPr lang="pt-B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Sexo feminino e história familiar </a:t>
            </a:r>
          </a:p>
          <a:p>
            <a:pPr marL="87313" indent="0" algn="r">
              <a:lnSpc>
                <a:spcPct val="150000"/>
              </a:lnSpc>
              <a:buFont typeface="Wingdings" pitchFamily="2" charset="2"/>
              <a:buNone/>
              <a:defRPr/>
            </a:pPr>
            <a:endParaRPr lang="pt-BR" sz="1400" i="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87313" indent="0" algn="r">
              <a:lnSpc>
                <a:spcPct val="150000"/>
              </a:lnSpc>
              <a:buFont typeface="Wingdings" pitchFamily="2" charset="2"/>
              <a:buNone/>
              <a:defRPr/>
            </a:pPr>
            <a:r>
              <a:rPr lang="pt-BR" sz="14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marL="87313" indent="0" algn="r">
              <a:lnSpc>
                <a:spcPct val="150000"/>
              </a:lnSpc>
              <a:buFont typeface="Wingdings" pitchFamily="2" charset="2"/>
              <a:buNone/>
              <a:defRPr/>
            </a:pPr>
            <a:r>
              <a:rPr lang="pt-BR" sz="14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Hassan</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MM,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Phan</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 Li D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et</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al.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Risk</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factors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associated</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with</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tumors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U.S.</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based</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case-control</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study</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Int</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Cancer</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2008;123:867-73</a:t>
            </a:r>
            <a:endParaRPr lang="pt-BR" sz="1200"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PT" b="1" dirty="0" smtClean="0">
                <a:effectLst>
                  <a:outerShdw blurRad="38100" dist="38100" dir="2700000" algn="tl">
                    <a:srgbClr val="000000">
                      <a:alpha val="43137"/>
                    </a:srgbClr>
                  </a:outerShdw>
                </a:effectLst>
                <a:latin typeface="Arial" pitchFamily="34" charset="0"/>
                <a:cs typeface="Arial" pitchFamily="34" charset="0"/>
              </a:rPr>
              <a:t>NET RETAL</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4819" name="Espaço Reservado para Conteúdo 2"/>
          <p:cNvSpPr>
            <a:spLocks noGrp="1"/>
          </p:cNvSpPr>
          <p:nvPr>
            <p:ph idx="1"/>
          </p:nvPr>
        </p:nvSpPr>
        <p:spPr/>
        <p:txBody>
          <a:bodyPr/>
          <a:lstStyle/>
          <a:p>
            <a:pPr>
              <a:lnSpc>
                <a:spcPct val="150000"/>
              </a:lnSpc>
            </a:pPr>
            <a:r>
              <a:rPr lang="pt-PT" sz="2400" smtClean="0">
                <a:solidFill>
                  <a:schemeClr val="tx1"/>
                </a:solidFill>
                <a:latin typeface="Arial" charset="0"/>
                <a:cs typeface="Arial" charset="0"/>
              </a:rPr>
              <a:t>Pequenos (&lt;1 cm)</a:t>
            </a:r>
          </a:p>
          <a:p>
            <a:pPr>
              <a:lnSpc>
                <a:spcPct val="150000"/>
              </a:lnSpc>
            </a:pPr>
            <a:r>
              <a:rPr lang="pt-PT" sz="2400" smtClean="0">
                <a:solidFill>
                  <a:schemeClr val="tx1"/>
                </a:solidFill>
                <a:latin typeface="Arial" charset="0"/>
                <a:cs typeface="Arial" charset="0"/>
              </a:rPr>
              <a:t>Não funcionais</a:t>
            </a:r>
          </a:p>
          <a:p>
            <a:pPr>
              <a:lnSpc>
                <a:spcPct val="150000"/>
              </a:lnSpc>
            </a:pPr>
            <a:r>
              <a:rPr lang="pt-PT" sz="2400" smtClean="0">
                <a:solidFill>
                  <a:schemeClr val="tx1"/>
                </a:solidFill>
                <a:latin typeface="Arial" charset="0"/>
                <a:cs typeface="Arial" charset="0"/>
              </a:rPr>
              <a:t>Móveis em relação à musculatura subjacente</a:t>
            </a:r>
          </a:p>
          <a:p>
            <a:pPr>
              <a:lnSpc>
                <a:spcPct val="150000"/>
              </a:lnSpc>
            </a:pPr>
            <a:r>
              <a:rPr lang="pt-BR" sz="2400" smtClean="0">
                <a:solidFill>
                  <a:schemeClr val="tx1"/>
                </a:solidFill>
                <a:latin typeface="Arial" charset="0"/>
                <a:cs typeface="Arial" charset="0"/>
              </a:rPr>
              <a:t>Malignidade</a:t>
            </a:r>
          </a:p>
          <a:p>
            <a:pPr>
              <a:lnSpc>
                <a:spcPct val="150000"/>
              </a:lnSpc>
            </a:pPr>
            <a:r>
              <a:rPr lang="pt-BR" sz="2400" smtClean="0">
                <a:solidFill>
                  <a:schemeClr val="tx1"/>
                </a:solidFill>
                <a:latin typeface="Arial" charset="0"/>
                <a:cs typeface="Arial" charset="0"/>
              </a:rPr>
              <a:t>Crescimento lento x agressividade</a:t>
            </a:r>
          </a:p>
          <a:p>
            <a:pPr>
              <a:lnSpc>
                <a:spcPct val="150000"/>
              </a:lnSpc>
              <a:buFont typeface="Wingdings" pitchFamily="2" charset="2"/>
              <a:buNone/>
            </a:pPr>
            <a:endParaRPr lang="pt-BR"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Yao JC, Hassan M, Phan A, et al.: One hundred years after ‘carcinoid’: epidemiology of and prognostic factors for neuroendocrine tumors in 35,825 cases in the United States. J Clin Oncol 2008; 26: 3063–3072.</a:t>
            </a:r>
            <a:endParaRPr lang="pt-BR" sz="1100" i="1" smtClean="0">
              <a:solidFill>
                <a:schemeClr val="tx1"/>
              </a:solidFill>
              <a:latin typeface="Arial" charset="0"/>
              <a:cs typeface="Arial" charset="0"/>
            </a:endParaRPr>
          </a:p>
          <a:p>
            <a:pPr>
              <a:lnSpc>
                <a:spcPct val="150000"/>
              </a:lnSpc>
              <a:buFont typeface="Wingdings" pitchFamily="2" charset="2"/>
              <a:buNone/>
            </a:pPr>
            <a:endParaRPr lang="pt-BR"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NET RETAL</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35843" name="Rectangle 3"/>
          <p:cNvSpPr>
            <a:spLocks noGrp="1" noChangeArrowheads="1"/>
          </p:cNvSpPr>
          <p:nvPr>
            <p:ph idx="1"/>
          </p:nvPr>
        </p:nvSpPr>
        <p:spPr>
          <a:xfrm>
            <a:off x="395288" y="1584325"/>
            <a:ext cx="8320087" cy="4724400"/>
          </a:xfrm>
        </p:spPr>
        <p:txBody>
          <a:bodyPr anchor="ctr">
            <a:spAutoFit/>
          </a:bodyPr>
          <a:lstStyle/>
          <a:p>
            <a:pPr marL="0" indent="0" algn="just" eaLnBrk="1" hangingPunct="1">
              <a:spcBef>
                <a:spcPct val="0"/>
              </a:spcBef>
              <a:buClrTx/>
              <a:buSzTx/>
              <a:buFont typeface="Wingdings" pitchFamily="2" charset="2"/>
              <a:buNone/>
            </a:pPr>
            <a:endParaRPr lang="en-US" sz="1800" i="1" smtClean="0">
              <a:solidFill>
                <a:schemeClr val="tx1"/>
              </a:solidFill>
              <a:latin typeface="Arial" charset="0"/>
              <a:cs typeface="Arial" charset="0"/>
            </a:endParaRPr>
          </a:p>
          <a:p>
            <a:pPr marL="0" indent="0" algn="just" eaLnBrk="1" hangingPunct="1">
              <a:spcBef>
                <a:spcPct val="0"/>
              </a:spcBef>
              <a:buClrTx/>
              <a:buSzTx/>
            </a:pPr>
            <a:r>
              <a:rPr lang="en-US" sz="2400" smtClean="0">
                <a:solidFill>
                  <a:schemeClr val="tx1"/>
                </a:solidFill>
                <a:latin typeface="Arial" charset="0"/>
                <a:cs typeface="Arial" charset="0"/>
              </a:rPr>
              <a:t>  Incidência anual de 0,83 / 100.000 habitantes nos EUA </a:t>
            </a:r>
          </a:p>
          <a:p>
            <a:pPr marL="0" indent="0" algn="just" eaLnBrk="1" hangingPunct="1">
              <a:spcBef>
                <a:spcPct val="0"/>
              </a:spcBef>
              <a:buClrTx/>
              <a:buSzTx/>
              <a:buFont typeface="Wingdings" pitchFamily="2" charset="2"/>
              <a:buNone/>
            </a:pPr>
            <a:endParaRPr lang="pt-BR" sz="1100" smtClean="0">
              <a:solidFill>
                <a:schemeClr val="tx1"/>
              </a:solidFill>
              <a:latin typeface="Arial" charset="0"/>
              <a:cs typeface="Arial" charset="0"/>
            </a:endParaRPr>
          </a:p>
          <a:p>
            <a:pPr marL="0" indent="0" algn="just" eaLnBrk="1" hangingPunct="1">
              <a:spcBef>
                <a:spcPct val="0"/>
              </a:spcBef>
              <a:buClrTx/>
              <a:buSzTx/>
              <a:buFont typeface="Wingdings" pitchFamily="2" charset="2"/>
              <a:buNone/>
            </a:pPr>
            <a:endParaRPr lang="en-US" sz="1200" i="1" smtClean="0">
              <a:solidFill>
                <a:schemeClr val="tx1"/>
              </a:solidFill>
              <a:latin typeface="Arial" charset="0"/>
              <a:cs typeface="Arial" charset="0"/>
            </a:endParaRPr>
          </a:p>
          <a:p>
            <a:pPr marL="0" indent="0" algn="just" eaLnBrk="1" hangingPunct="1">
              <a:spcBef>
                <a:spcPct val="0"/>
              </a:spcBef>
              <a:buClrTx/>
              <a:buSzTx/>
              <a:buFont typeface="Wingdings" pitchFamily="2" charset="2"/>
              <a:buNone/>
            </a:pPr>
            <a:endParaRPr lang="en-US" sz="1200" i="1" smtClean="0">
              <a:solidFill>
                <a:schemeClr val="tx1"/>
              </a:solidFill>
              <a:latin typeface="Arial" charset="0"/>
              <a:cs typeface="Arial" charset="0"/>
            </a:endParaRPr>
          </a:p>
          <a:p>
            <a:pPr marL="0" indent="0" algn="just" eaLnBrk="1" hangingPunct="1">
              <a:spcBef>
                <a:spcPct val="0"/>
              </a:spcBef>
              <a:buClrTx/>
              <a:buSzTx/>
              <a:buFont typeface="Wingdings" pitchFamily="2" charset="2"/>
              <a:buNone/>
            </a:pPr>
            <a:endParaRPr lang="en-US" sz="1200" i="1" smtClean="0">
              <a:solidFill>
                <a:schemeClr val="tx1"/>
              </a:solidFill>
              <a:latin typeface="Arial" charset="0"/>
              <a:cs typeface="Arial" charset="0"/>
            </a:endParaRPr>
          </a:p>
          <a:p>
            <a:pPr marL="0" indent="0" algn="r" eaLnBrk="1" hangingPunct="1">
              <a:spcBef>
                <a:spcPct val="0"/>
              </a:spcBef>
              <a:buClrTx/>
              <a:buSzTx/>
              <a:buFont typeface="Wingdings" pitchFamily="2" charset="2"/>
              <a:buNone/>
            </a:pPr>
            <a:r>
              <a:rPr lang="en-US" sz="1200" i="1" smtClean="0">
                <a:solidFill>
                  <a:schemeClr val="tx1"/>
                </a:solidFill>
                <a:latin typeface="Arial" charset="0"/>
                <a:cs typeface="Arial" charset="0"/>
              </a:rPr>
              <a:t>Yao JC, Hassan M, Phan A, et al.: One hundred years after ‘carcinoid’: epidemiology of and prognostic factors for neuroendocrine tumors in 35,825 cases in the United States. J Clin Oncol 2008; 26: 3063–3072.</a:t>
            </a:r>
            <a:endParaRPr lang="pt-BR" sz="1200" i="1" smtClean="0">
              <a:solidFill>
                <a:schemeClr val="tx1"/>
              </a:solidFill>
              <a:latin typeface="Arial" charset="0"/>
              <a:cs typeface="Arial" charset="0"/>
            </a:endParaRPr>
          </a:p>
          <a:p>
            <a:pPr marL="0" indent="0" algn="just" eaLnBrk="1" hangingPunct="1">
              <a:spcBef>
                <a:spcPct val="0"/>
              </a:spcBef>
              <a:buClrTx/>
              <a:buSzTx/>
              <a:buFont typeface="Wingdings" pitchFamily="2" charset="2"/>
              <a:buNone/>
            </a:pPr>
            <a:endParaRPr lang="en-US" sz="3200" smtClean="0">
              <a:solidFill>
                <a:schemeClr val="tx1"/>
              </a:solidFill>
              <a:latin typeface="Arial" charset="0"/>
              <a:ea typeface="Calibri" pitchFamily="34" charset="0"/>
              <a:cs typeface="Arial" charset="0"/>
            </a:endParaRPr>
          </a:p>
          <a:p>
            <a:pPr marL="0" indent="0" algn="just" eaLnBrk="1" hangingPunct="1">
              <a:spcBef>
                <a:spcPct val="0"/>
              </a:spcBef>
              <a:buClrTx/>
              <a:buSzTx/>
              <a:buFont typeface="Wingdings" pitchFamily="2" charset="2"/>
              <a:buNone/>
            </a:pPr>
            <a:endParaRPr lang="en-US" sz="3200" smtClean="0">
              <a:solidFill>
                <a:schemeClr val="tx1"/>
              </a:solidFill>
              <a:latin typeface="Arial" charset="0"/>
              <a:ea typeface="Calibri" pitchFamily="34" charset="0"/>
              <a:cs typeface="Arial" charset="0"/>
            </a:endParaRPr>
          </a:p>
          <a:p>
            <a:pPr marL="0" indent="0" algn="just" eaLnBrk="1" hangingPunct="1">
              <a:spcBef>
                <a:spcPct val="0"/>
              </a:spcBef>
              <a:buClrTx/>
              <a:buSzTx/>
            </a:pPr>
            <a:r>
              <a:rPr lang="en-US" sz="2400" smtClean="0">
                <a:solidFill>
                  <a:schemeClr val="tx1"/>
                </a:solidFill>
                <a:latin typeface="Arial" charset="0"/>
                <a:ea typeface="Calibri" pitchFamily="34" charset="0"/>
                <a:cs typeface="Arial" charset="0"/>
              </a:rPr>
              <a:t>  13,7% dos NET </a:t>
            </a:r>
          </a:p>
          <a:p>
            <a:pPr marL="0" indent="0" algn="just" eaLnBrk="1" hangingPunct="1">
              <a:spcBef>
                <a:spcPct val="0"/>
              </a:spcBef>
              <a:buClrTx/>
              <a:buSzTx/>
              <a:buFont typeface="Wingdings" pitchFamily="2" charset="2"/>
              <a:buNone/>
            </a:pPr>
            <a:endParaRPr lang="en-US" sz="2400" smtClean="0">
              <a:solidFill>
                <a:schemeClr val="tx1"/>
              </a:solidFill>
              <a:latin typeface="Arial" charset="0"/>
              <a:ea typeface="Calibri" pitchFamily="34" charset="0"/>
              <a:cs typeface="Arial" charset="0"/>
            </a:endParaRPr>
          </a:p>
          <a:p>
            <a:pPr marL="0" indent="0" algn="r" eaLnBrk="1" hangingPunct="1">
              <a:spcBef>
                <a:spcPct val="0"/>
              </a:spcBef>
              <a:buClrTx/>
              <a:buSzTx/>
              <a:buFont typeface="Wingdings" pitchFamily="2" charset="2"/>
              <a:buNone/>
            </a:pPr>
            <a:r>
              <a:rPr lang="en-US" sz="1200" i="1" smtClean="0">
                <a:solidFill>
                  <a:schemeClr val="tx1"/>
                </a:solidFill>
                <a:latin typeface="Arial" charset="0"/>
                <a:cs typeface="Arial" charset="0"/>
              </a:rPr>
              <a:t>Modlin IM, Lye KD, Kidd M: A 5-decade analysis of 13,715 carcinoid tumors. Cancer 2003; 97: 934–959</a:t>
            </a:r>
          </a:p>
          <a:p>
            <a:pPr marL="0" indent="0" algn="just" eaLnBrk="1" hangingPunct="1">
              <a:spcBef>
                <a:spcPct val="0"/>
              </a:spcBef>
              <a:buClrTx/>
              <a:buSzTx/>
              <a:buFontTx/>
              <a:buChar char="•"/>
            </a:pPr>
            <a:endParaRPr lang="en-US" sz="3200" smtClean="0">
              <a:solidFill>
                <a:schemeClr val="tx1"/>
              </a:solidFill>
              <a:latin typeface="Arial" charset="0"/>
              <a:cs typeface="Calibri" pitchFamily="34" charset="0"/>
            </a:endParaRPr>
          </a:p>
          <a:p>
            <a:pPr marL="0" indent="0" algn="just" eaLnBrk="1" hangingPunct="1">
              <a:spcBef>
                <a:spcPct val="0"/>
              </a:spcBef>
              <a:buClrTx/>
              <a:buSzTx/>
              <a:buFont typeface="Wingdings" pitchFamily="2" charset="2"/>
              <a:buNone/>
            </a:pPr>
            <a:r>
              <a:rPr lang="en-US" sz="3200" smtClean="0">
                <a:solidFill>
                  <a:schemeClr val="tx1"/>
                </a:solidFill>
                <a:latin typeface="Arial" charset="0"/>
                <a:cs typeface="Calibri" pitchFamily="34" charset="0"/>
              </a:rPr>
              <a:t> </a:t>
            </a:r>
            <a:endParaRPr lang="en-US" sz="48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IMUNOHISTOQUÍMICA</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a:xfrm>
            <a:off x="323850" y="1484313"/>
            <a:ext cx="8362950" cy="4924425"/>
          </a:xfrm>
        </p:spPr>
        <p:txBody>
          <a:bodyPr/>
          <a:lstStyle/>
          <a:p>
            <a:pPr algn="just">
              <a:defRPr/>
            </a:pPr>
            <a:r>
              <a:rPr lang="en-US" sz="2400" dirty="0" smtClean="0">
                <a:solidFill>
                  <a:schemeClr val="tx1"/>
                </a:solidFill>
                <a:latin typeface="Arial" pitchFamily="34" charset="0"/>
                <a:cs typeface="Arial" pitchFamily="34" charset="0"/>
              </a:rPr>
              <a:t>80% </a:t>
            </a:r>
            <a:r>
              <a:rPr lang="en-US" sz="2400" dirty="0" err="1" smtClean="0">
                <a:solidFill>
                  <a:schemeClr val="tx1"/>
                </a:solidFill>
                <a:latin typeface="Arial" pitchFamily="34" charset="0"/>
                <a:cs typeface="Arial" pitchFamily="34" charset="0"/>
              </a:rPr>
              <a:t>expressam</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peptídio</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pancreático</a:t>
            </a:r>
            <a:r>
              <a:rPr lang="en-US" sz="2400" dirty="0" smtClean="0">
                <a:solidFill>
                  <a:schemeClr val="tx1"/>
                </a:solidFill>
                <a:latin typeface="Arial" pitchFamily="34" charset="0"/>
                <a:cs typeface="Arial" pitchFamily="34" charset="0"/>
              </a:rPr>
              <a:t> (PP)</a:t>
            </a:r>
          </a:p>
          <a:p>
            <a:pPr algn="just">
              <a:defRPr/>
            </a:pPr>
            <a:r>
              <a:rPr lang="en-US" sz="2400" dirty="0" smtClean="0">
                <a:solidFill>
                  <a:schemeClr val="tx1"/>
                </a:solidFill>
                <a:latin typeface="Arial" pitchFamily="34" charset="0"/>
                <a:cs typeface="Arial" pitchFamily="34" charset="0"/>
              </a:rPr>
              <a:t>30% </a:t>
            </a:r>
            <a:r>
              <a:rPr lang="en-US" sz="2400" dirty="0" err="1" smtClean="0">
                <a:solidFill>
                  <a:schemeClr val="tx1"/>
                </a:solidFill>
                <a:latin typeface="Arial" pitchFamily="34" charset="0"/>
                <a:cs typeface="Arial" pitchFamily="34" charset="0"/>
              </a:rPr>
              <a:t>positivos</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para</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serotonina</a:t>
            </a:r>
            <a:endParaRPr lang="en-US" sz="2400" dirty="0" smtClean="0">
              <a:solidFill>
                <a:schemeClr val="tx1"/>
              </a:solidFill>
              <a:latin typeface="Arial" pitchFamily="34" charset="0"/>
              <a:cs typeface="Arial" pitchFamily="34" charset="0"/>
            </a:endParaRPr>
          </a:p>
          <a:p>
            <a:pPr algn="just">
              <a:defRPr/>
            </a:pPr>
            <a:endParaRPr lang="en-US" sz="2400" dirty="0" smtClean="0">
              <a:solidFill>
                <a:schemeClr val="tx1"/>
              </a:solidFill>
              <a:latin typeface="Arial" pitchFamily="34" charset="0"/>
              <a:cs typeface="Arial" pitchFamily="34" charset="0"/>
            </a:endParaRPr>
          </a:p>
          <a:p>
            <a:pPr marL="179388" indent="20638" algn="r">
              <a:buFont typeface="Wingdings" pitchFamily="2" charset="2"/>
              <a:buNone/>
              <a:defRPr/>
            </a:pPr>
            <a:r>
              <a:rPr lang="en-US" sz="1200" i="1" dirty="0" err="1" smtClean="0">
                <a:solidFill>
                  <a:schemeClr val="tx1"/>
                </a:solidFill>
                <a:latin typeface="Arial" pitchFamily="34" charset="0"/>
                <a:cs typeface="Arial" pitchFamily="34" charset="0"/>
              </a:rPr>
              <a:t>Fiocca</a:t>
            </a:r>
            <a:r>
              <a:rPr lang="en-US" sz="1200" i="1" dirty="0" smtClean="0">
                <a:solidFill>
                  <a:schemeClr val="tx1"/>
                </a:solidFill>
                <a:latin typeface="Arial" pitchFamily="34" charset="0"/>
                <a:cs typeface="Arial" pitchFamily="34" charset="0"/>
              </a:rPr>
              <a:t> R, </a:t>
            </a:r>
            <a:r>
              <a:rPr lang="en-US" sz="1200" i="1" dirty="0" err="1" smtClean="0">
                <a:solidFill>
                  <a:schemeClr val="tx1"/>
                </a:solidFill>
                <a:latin typeface="Arial" pitchFamily="34" charset="0"/>
                <a:cs typeface="Arial" pitchFamily="34" charset="0"/>
              </a:rPr>
              <a:t>Rindi</a:t>
            </a:r>
            <a:r>
              <a:rPr lang="en-US" sz="1200" i="1" dirty="0" smtClean="0">
                <a:solidFill>
                  <a:schemeClr val="tx1"/>
                </a:solidFill>
                <a:latin typeface="Arial" pitchFamily="34" charset="0"/>
                <a:cs typeface="Arial" pitchFamily="34" charset="0"/>
              </a:rPr>
              <a:t> G, </a:t>
            </a:r>
            <a:r>
              <a:rPr lang="en-US" sz="1200" i="1" dirty="0" err="1" smtClean="0">
                <a:solidFill>
                  <a:schemeClr val="tx1"/>
                </a:solidFill>
                <a:latin typeface="Arial" pitchFamily="34" charset="0"/>
                <a:cs typeface="Arial" pitchFamily="34" charset="0"/>
              </a:rPr>
              <a:t>Capella</a:t>
            </a:r>
            <a:r>
              <a:rPr lang="en-US" sz="1200" i="1" dirty="0" smtClean="0">
                <a:solidFill>
                  <a:schemeClr val="tx1"/>
                </a:solidFill>
                <a:latin typeface="Arial" pitchFamily="34" charset="0"/>
                <a:cs typeface="Arial" pitchFamily="34" charset="0"/>
              </a:rPr>
              <a:t> C, </a:t>
            </a:r>
            <a:r>
              <a:rPr lang="en-US" sz="1200" i="1" dirty="0" err="1" smtClean="0">
                <a:solidFill>
                  <a:schemeClr val="tx1"/>
                </a:solidFill>
                <a:latin typeface="Arial" pitchFamily="34" charset="0"/>
                <a:cs typeface="Arial" pitchFamily="34" charset="0"/>
              </a:rPr>
              <a:t>Grimelius</a:t>
            </a:r>
            <a:r>
              <a:rPr lang="en-US" sz="1200" i="1" dirty="0" smtClean="0">
                <a:solidFill>
                  <a:schemeClr val="tx1"/>
                </a:solidFill>
                <a:latin typeface="Arial" pitchFamily="34" charset="0"/>
                <a:cs typeface="Arial" pitchFamily="34" charset="0"/>
              </a:rPr>
              <a:t> L, </a:t>
            </a:r>
            <a:r>
              <a:rPr lang="en-US" sz="1200" i="1" dirty="0" err="1" smtClean="0">
                <a:solidFill>
                  <a:schemeClr val="tx1"/>
                </a:solidFill>
                <a:latin typeface="Arial" pitchFamily="34" charset="0"/>
                <a:cs typeface="Arial" pitchFamily="34" charset="0"/>
              </a:rPr>
              <a:t>Polak</a:t>
            </a:r>
            <a:r>
              <a:rPr lang="en-US" sz="1200" i="1" dirty="0" smtClean="0">
                <a:solidFill>
                  <a:schemeClr val="tx1"/>
                </a:solidFill>
                <a:latin typeface="Arial" pitchFamily="34" charset="0"/>
                <a:cs typeface="Arial" pitchFamily="34" charset="0"/>
              </a:rPr>
              <a:t> JM, Schwartz TW, </a:t>
            </a:r>
            <a:r>
              <a:rPr lang="en-US" sz="1200" i="1" dirty="0" err="1" smtClean="0">
                <a:solidFill>
                  <a:schemeClr val="tx1"/>
                </a:solidFill>
                <a:latin typeface="Arial" pitchFamily="34" charset="0"/>
                <a:cs typeface="Arial" pitchFamily="34" charset="0"/>
              </a:rPr>
              <a:t>Yanaihara</a:t>
            </a:r>
            <a:r>
              <a:rPr lang="en-US" sz="1200" i="1" dirty="0" smtClean="0">
                <a:solidFill>
                  <a:schemeClr val="tx1"/>
                </a:solidFill>
                <a:latin typeface="Arial" pitchFamily="34" charset="0"/>
                <a:cs typeface="Arial" pitchFamily="34" charset="0"/>
              </a:rPr>
              <a:t> N, </a:t>
            </a:r>
            <a:r>
              <a:rPr lang="en-US" sz="1200" i="1" dirty="0" err="1" smtClean="0">
                <a:solidFill>
                  <a:schemeClr val="tx1"/>
                </a:solidFill>
                <a:latin typeface="Arial" pitchFamily="34" charset="0"/>
                <a:cs typeface="Arial" pitchFamily="34" charset="0"/>
              </a:rPr>
              <a:t>Solcia</a:t>
            </a:r>
            <a:r>
              <a:rPr lang="en-US" sz="1200" i="1" dirty="0" smtClean="0">
                <a:solidFill>
                  <a:schemeClr val="tx1"/>
                </a:solidFill>
                <a:latin typeface="Arial" pitchFamily="34" charset="0"/>
                <a:cs typeface="Arial" pitchFamily="34" charset="0"/>
              </a:rPr>
              <a:t> E:                              		Glucagon, </a:t>
            </a:r>
            <a:r>
              <a:rPr lang="en-US" sz="1200" i="1" dirty="0" err="1" smtClean="0">
                <a:solidFill>
                  <a:schemeClr val="tx1"/>
                </a:solidFill>
                <a:latin typeface="Arial" pitchFamily="34" charset="0"/>
                <a:cs typeface="Arial" pitchFamily="34" charset="0"/>
              </a:rPr>
              <a:t>glicentin</a:t>
            </a:r>
            <a:r>
              <a:rPr lang="en-US" sz="1200" i="1"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proglucagon</a:t>
            </a:r>
            <a:r>
              <a:rPr lang="en-US" sz="1200" i="1" dirty="0" smtClean="0">
                <a:solidFill>
                  <a:schemeClr val="tx1"/>
                </a:solidFill>
                <a:latin typeface="Arial" pitchFamily="34" charset="0"/>
                <a:cs typeface="Arial" pitchFamily="34" charset="0"/>
              </a:rPr>
              <a:t>, PYY, PP and </a:t>
            </a:r>
            <a:r>
              <a:rPr lang="en-US" sz="1200" i="1" dirty="0" err="1" smtClean="0">
                <a:solidFill>
                  <a:schemeClr val="tx1"/>
                </a:solidFill>
                <a:latin typeface="Arial" pitchFamily="34" charset="0"/>
                <a:cs typeface="Arial" pitchFamily="34" charset="0"/>
              </a:rPr>
              <a:t>proPP-icosapeptide</a:t>
            </a:r>
            <a:r>
              <a:rPr lang="en-US" sz="1200" i="1"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immunoreactivities</a:t>
            </a:r>
            <a:r>
              <a:rPr lang="en-US" sz="1200" i="1" dirty="0" smtClean="0">
                <a:solidFill>
                  <a:schemeClr val="tx1"/>
                </a:solidFill>
                <a:latin typeface="Arial" pitchFamily="34" charset="0"/>
                <a:cs typeface="Arial" pitchFamily="34" charset="0"/>
              </a:rPr>
              <a:t> of rectal </a:t>
            </a:r>
            <a:r>
              <a:rPr lang="en-US" sz="1200" i="1" dirty="0" err="1" smtClean="0">
                <a:solidFill>
                  <a:schemeClr val="tx1"/>
                </a:solidFill>
                <a:latin typeface="Arial" pitchFamily="34" charset="0"/>
                <a:cs typeface="Arial" pitchFamily="34" charset="0"/>
              </a:rPr>
              <a:t>carcinoid</a:t>
            </a:r>
            <a:r>
              <a:rPr lang="en-US" sz="1200" i="1" dirty="0" smtClean="0">
                <a:solidFill>
                  <a:schemeClr val="tx1"/>
                </a:solidFill>
                <a:latin typeface="Arial" pitchFamily="34" charset="0"/>
                <a:cs typeface="Arial" pitchFamily="34" charset="0"/>
              </a:rPr>
              <a:t> tumors and related non-tumor cells. </a:t>
            </a:r>
            <a:r>
              <a:rPr lang="en-US" sz="1200" i="1" dirty="0" err="1" smtClean="0">
                <a:solidFill>
                  <a:schemeClr val="tx1"/>
                </a:solidFill>
                <a:latin typeface="Arial" pitchFamily="34" charset="0"/>
                <a:cs typeface="Arial" pitchFamily="34" charset="0"/>
              </a:rPr>
              <a:t>Regul</a:t>
            </a:r>
            <a:r>
              <a:rPr lang="en-US" sz="1200" i="1"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Pept</a:t>
            </a:r>
            <a:r>
              <a:rPr lang="en-US" sz="1200" i="1" dirty="0" smtClean="0">
                <a:solidFill>
                  <a:schemeClr val="tx1"/>
                </a:solidFill>
                <a:latin typeface="Arial" pitchFamily="34" charset="0"/>
                <a:cs typeface="Arial" pitchFamily="34" charset="0"/>
              </a:rPr>
              <a:t> 1987; 17: 9–29.</a:t>
            </a:r>
            <a:endParaRPr lang="pt-BR" sz="1200" i="1" dirty="0" smtClean="0">
              <a:solidFill>
                <a:schemeClr val="tx1"/>
              </a:solidFill>
              <a:latin typeface="Arial" pitchFamily="34" charset="0"/>
              <a:cs typeface="Arial" pitchFamily="34" charset="0"/>
            </a:endParaRPr>
          </a:p>
          <a:p>
            <a:pPr algn="just">
              <a:buFont typeface="Wingdings" pitchFamily="2" charset="2"/>
              <a:buNone/>
              <a:defRPr/>
            </a:pPr>
            <a:r>
              <a:rPr lang="en-US" sz="2400" dirty="0" smtClean="0">
                <a:solidFill>
                  <a:schemeClr val="tx1"/>
                </a:solidFill>
                <a:latin typeface="Arial" pitchFamily="34" charset="0"/>
                <a:cs typeface="Arial" pitchFamily="34" charset="0"/>
              </a:rPr>
              <a:t> </a:t>
            </a:r>
            <a:endParaRPr lang="pt-BR" sz="2400" dirty="0" smtClean="0">
              <a:solidFill>
                <a:schemeClr val="tx1"/>
              </a:solidFill>
              <a:latin typeface="Arial" pitchFamily="34" charset="0"/>
              <a:cs typeface="Arial" pitchFamily="34" charset="0"/>
            </a:endParaRPr>
          </a:p>
          <a:p>
            <a:pPr algn="just">
              <a:defRPr/>
            </a:pPr>
            <a:r>
              <a:rPr lang="en-US" sz="2400" dirty="0" smtClean="0">
                <a:solidFill>
                  <a:schemeClr val="tx1"/>
                </a:solidFill>
                <a:latin typeface="Arial" pitchFamily="34" charset="0"/>
                <a:cs typeface="Arial" pitchFamily="34" charset="0"/>
              </a:rPr>
              <a:t>ENETS¹ </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rPr>
              <a:t>imunorreatividade</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para</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cromogranina</a:t>
            </a:r>
            <a:r>
              <a:rPr lang="en-US" sz="2400" dirty="0" smtClean="0">
                <a:solidFill>
                  <a:schemeClr val="tx1"/>
                </a:solidFill>
                <a:latin typeface="Arial" pitchFamily="34" charset="0"/>
                <a:cs typeface="Arial" pitchFamily="34" charset="0"/>
              </a:rPr>
              <a:t> A e </a:t>
            </a:r>
            <a:r>
              <a:rPr lang="en-US" sz="2400" dirty="0" err="1" smtClean="0">
                <a:solidFill>
                  <a:schemeClr val="tx1"/>
                </a:solidFill>
                <a:latin typeface="Arial" pitchFamily="34" charset="0"/>
                <a:cs typeface="Arial" pitchFamily="34" charset="0"/>
              </a:rPr>
              <a:t>sinaptofisina</a:t>
            </a:r>
            <a:endParaRPr lang="en-US" sz="2400" dirty="0" smtClean="0">
              <a:solidFill>
                <a:schemeClr val="tx1"/>
              </a:solidFill>
              <a:latin typeface="Arial" pitchFamily="34" charset="0"/>
              <a:cs typeface="Arial" pitchFamily="34" charset="0"/>
            </a:endParaRPr>
          </a:p>
          <a:p>
            <a:pPr algn="just">
              <a:defRPr/>
            </a:pPr>
            <a:endParaRPr lang="en-US" sz="1800" dirty="0" smtClean="0">
              <a:solidFill>
                <a:schemeClr val="tx1"/>
              </a:solidFill>
              <a:latin typeface="Arial" pitchFamily="34" charset="0"/>
              <a:cs typeface="Arial" pitchFamily="34" charset="0"/>
            </a:endParaRPr>
          </a:p>
          <a:p>
            <a:pPr algn="just">
              <a:defRPr/>
            </a:pPr>
            <a:r>
              <a:rPr lang="en-US" sz="2400" dirty="0" err="1" smtClean="0">
                <a:solidFill>
                  <a:schemeClr val="tx1"/>
                </a:solidFill>
                <a:latin typeface="Arial" pitchFamily="34" charset="0"/>
                <a:cs typeface="Arial" pitchFamily="34" charset="0"/>
              </a:rPr>
              <a:t>Klöppel</a:t>
            </a:r>
            <a:r>
              <a:rPr lang="en-US" sz="2400" dirty="0" smtClean="0">
                <a:solidFill>
                  <a:schemeClr val="tx1"/>
                </a:solidFill>
                <a:latin typeface="Arial" pitchFamily="34" charset="0"/>
                <a:cs typeface="Arial" pitchFamily="34" charset="0"/>
              </a:rPr>
              <a:t> et </a:t>
            </a:r>
            <a:r>
              <a:rPr lang="en-US" sz="2400" smtClean="0">
                <a:solidFill>
                  <a:schemeClr val="tx1"/>
                </a:solidFill>
                <a:latin typeface="Arial" pitchFamily="34" charset="0"/>
                <a:cs typeface="Arial" pitchFamily="34" charset="0"/>
              </a:rPr>
              <a:t>al.² </a:t>
            </a:r>
            <a:endParaRPr lang="en-US" sz="2400" dirty="0" smtClean="0">
              <a:solidFill>
                <a:schemeClr val="tx1"/>
              </a:solidFill>
              <a:latin typeface="Arial" pitchFamily="34" charset="0"/>
              <a:cs typeface="Arial" pitchFamily="34" charset="0"/>
            </a:endParaRPr>
          </a:p>
          <a:p>
            <a:pPr marL="180000" algn="just">
              <a:defRPr/>
            </a:pPr>
            <a:endParaRPr lang="en-US" sz="1800" dirty="0" smtClean="0">
              <a:solidFill>
                <a:schemeClr val="tx1"/>
              </a:solidFill>
              <a:latin typeface="Arial" pitchFamily="34" charset="0"/>
              <a:cs typeface="Arial" pitchFamily="34" charset="0"/>
            </a:endParaRPr>
          </a:p>
          <a:p>
            <a:pPr algn="just">
              <a:defRPr/>
            </a:pPr>
            <a:r>
              <a:rPr lang="en-US" sz="2400" dirty="0" smtClean="0">
                <a:solidFill>
                  <a:schemeClr val="tx1"/>
                </a:solidFill>
                <a:latin typeface="Arial" pitchFamily="34" charset="0"/>
                <a:cs typeface="Arial" pitchFamily="34" charset="0"/>
              </a:rPr>
              <a:t>Soga  et al.³ </a:t>
            </a:r>
            <a:r>
              <a:rPr lang="en-US" sz="2400" dirty="0" smtClean="0">
                <a:solidFill>
                  <a:schemeClr val="tx1"/>
                </a:solidFill>
                <a:latin typeface="Arial" pitchFamily="34" charset="0"/>
                <a:cs typeface="Arial" pitchFamily="34" charset="0"/>
                <a:sym typeface="Wingdings" pitchFamily="2" charset="2"/>
              </a:rPr>
              <a:t></a:t>
            </a:r>
            <a:r>
              <a:rPr lang="en-US" sz="2400" dirty="0" smtClean="0">
                <a:solidFill>
                  <a:schemeClr val="tx1"/>
                </a:solidFill>
                <a:latin typeface="Arial" pitchFamily="34" charset="0"/>
                <a:cs typeface="Arial" pitchFamily="34" charset="0"/>
              </a:rPr>
              <a:t> 60.9% </a:t>
            </a:r>
            <a:r>
              <a:rPr lang="en-US" sz="2400" dirty="0" err="1" smtClean="0">
                <a:solidFill>
                  <a:schemeClr val="tx1"/>
                </a:solidFill>
                <a:latin typeface="Arial" pitchFamily="34" charset="0"/>
                <a:cs typeface="Arial" pitchFamily="34" charset="0"/>
              </a:rPr>
              <a:t>positivos</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para</a:t>
            </a:r>
            <a:r>
              <a:rPr lang="en-US" sz="2400" dirty="0" smtClean="0">
                <a:solidFill>
                  <a:schemeClr val="tx1"/>
                </a:solidFill>
                <a:latin typeface="Arial" pitchFamily="34" charset="0"/>
                <a:cs typeface="Arial" pitchFamily="34" charset="0"/>
              </a:rPr>
              <a:t> </a:t>
            </a:r>
            <a:r>
              <a:rPr lang="pt-BR" sz="2400" dirty="0" err="1" smtClean="0">
                <a:solidFill>
                  <a:schemeClr val="tx1"/>
                </a:solidFill>
                <a:latin typeface="Arial" pitchFamily="34" charset="0"/>
                <a:cs typeface="Arial" pitchFamily="34" charset="0"/>
              </a:rPr>
              <a:t>cromogranina</a:t>
            </a:r>
            <a:r>
              <a:rPr lang="pt-BR" sz="2400" dirty="0" smtClean="0">
                <a:solidFill>
                  <a:schemeClr val="tx1"/>
                </a:solidFill>
                <a:latin typeface="Arial" pitchFamily="34" charset="0"/>
                <a:cs typeface="Arial" pitchFamily="34" charset="0"/>
              </a:rPr>
              <a:t> A</a:t>
            </a:r>
          </a:p>
          <a:p>
            <a:pPr algn="just">
              <a:defRPr/>
            </a:pPr>
            <a:endParaRPr lang="pt-BR" sz="2400" dirty="0" smtClean="0">
              <a:solidFill>
                <a:schemeClr val="tx1"/>
              </a:solidFill>
              <a:latin typeface="Arial" pitchFamily="34" charset="0"/>
              <a:cs typeface="Arial" pitchFamily="34" charset="0"/>
            </a:endParaRPr>
          </a:p>
          <a:p>
            <a:pPr algn="just">
              <a:defRPr/>
            </a:pPr>
            <a:endParaRPr lang="pt-BR" sz="2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p:txBody>
          <a:bodyPr/>
          <a:lstStyle/>
          <a:p>
            <a:r>
              <a:rPr lang="pt-BR" b="1" smtClean="0">
                <a:latin typeface="Arial" charset="0"/>
                <a:cs typeface="Arial" charset="0"/>
              </a:rPr>
              <a:t>RASTREAMENTO</a:t>
            </a:r>
          </a:p>
        </p:txBody>
      </p:sp>
      <p:sp>
        <p:nvSpPr>
          <p:cNvPr id="37891" name="Espaço Reservado para Conteúdo 2"/>
          <p:cNvSpPr>
            <a:spLocks noGrp="1"/>
          </p:cNvSpPr>
          <p:nvPr>
            <p:ph idx="1"/>
          </p:nvPr>
        </p:nvSpPr>
        <p:spPr>
          <a:xfrm>
            <a:off x="457200" y="1673225"/>
            <a:ext cx="8229600" cy="4924425"/>
          </a:xfrm>
        </p:spPr>
        <p:txBody>
          <a:bodyPr/>
          <a:lstStyle/>
          <a:p>
            <a:r>
              <a:rPr lang="pt-BR" sz="2400" smtClean="0">
                <a:solidFill>
                  <a:schemeClr val="tx1"/>
                </a:solidFill>
                <a:latin typeface="Arial" charset="0"/>
                <a:cs typeface="Arial" charset="0"/>
              </a:rPr>
              <a:t>Aumento na detecção</a:t>
            </a:r>
          </a:p>
          <a:p>
            <a:pPr lvl="2"/>
            <a:r>
              <a:rPr lang="pt-BR" sz="2400" smtClean="0">
                <a:latin typeface="Arial" charset="0"/>
                <a:cs typeface="Arial" charset="0"/>
              </a:rPr>
              <a:t>Endoscopia e imagens de alta resolução </a:t>
            </a:r>
          </a:p>
          <a:p>
            <a:pPr lvl="2"/>
            <a:r>
              <a:rPr lang="pt-BR" sz="2400" smtClean="0">
                <a:latin typeface="Arial" charset="0"/>
                <a:cs typeface="Arial" charset="0"/>
              </a:rPr>
              <a:t>Imunohistoquímica</a:t>
            </a:r>
          </a:p>
          <a:p>
            <a:pPr lvl="2"/>
            <a:endParaRPr lang="pt-BR" smtClean="0">
              <a:latin typeface="Arial" charset="0"/>
              <a:cs typeface="Arial" charset="0"/>
            </a:endParaRPr>
          </a:p>
          <a:p>
            <a:r>
              <a:rPr lang="pt-BR" sz="2400" smtClean="0">
                <a:solidFill>
                  <a:schemeClr val="tx1"/>
                </a:solidFill>
                <a:latin typeface="Arial" charset="0"/>
                <a:cs typeface="Arial" charset="0"/>
              </a:rPr>
              <a:t>&gt; 50% </a:t>
            </a:r>
            <a:r>
              <a:rPr lang="pt-BR" sz="2400" smtClean="0">
                <a:solidFill>
                  <a:schemeClr val="tx1"/>
                </a:solidFill>
                <a:latin typeface="Arial" charset="0"/>
                <a:cs typeface="Arial" charset="0"/>
                <a:sym typeface="Wingdings" pitchFamily="2" charset="2"/>
              </a:rPr>
              <a:t> Incidental / Estadio precoce</a:t>
            </a: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Scherubl H. Rectal carcinoids are on the rise: early detection by screening endoscopy. Endoscopy 2009;41:162–165</a:t>
            </a:r>
          </a:p>
          <a:p>
            <a:endParaRPr lang="pt-BR" smtClean="0">
              <a:solidFill>
                <a:schemeClr val="tx1"/>
              </a:solidFill>
              <a:latin typeface="Arial" charset="0"/>
              <a:cs typeface="Arial" charset="0"/>
              <a:sym typeface="Wingdings" pitchFamily="2" charset="2"/>
            </a:endParaRPr>
          </a:p>
          <a:p>
            <a:r>
              <a:rPr lang="pt-BR" sz="2400" smtClean="0">
                <a:solidFill>
                  <a:schemeClr val="tx1"/>
                </a:solidFill>
                <a:latin typeface="Arial" charset="0"/>
                <a:cs typeface="Arial" charset="0"/>
                <a:sym typeface="Wingdings" pitchFamily="2" charset="2"/>
              </a:rPr>
              <a:t>Doença local  Sobrevida em 5 anos de 88 - 91%</a:t>
            </a:r>
          </a:p>
          <a:p>
            <a:pPr>
              <a:buFont typeface="Wingdings" pitchFamily="2" charset="2"/>
              <a:buNone/>
            </a:pPr>
            <a:endParaRPr lang="pt-BR" sz="1200" i="1" smtClean="0">
              <a:solidFill>
                <a:schemeClr val="tx1"/>
              </a:solidFill>
              <a:latin typeface="Arial" charset="0"/>
              <a:cs typeface="Arial" charset="0"/>
              <a:sym typeface="Wingdings" pitchFamily="2" charset="2"/>
            </a:endParaRPr>
          </a:p>
          <a:p>
            <a:pP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Yao JC, Hassan M, Phan A, et al.: One hundred years after ‘carcinoid’: epidemiology of and prognostic factors for neuroendocrine tumors in 35,825 cases in the United States. J Clin Oncol 2008; 26: 3063–3072</a:t>
            </a:r>
            <a:r>
              <a:rPr lang="en-US" sz="1800" smtClean="0">
                <a:solidFill>
                  <a:schemeClr val="tx1"/>
                </a:solidFill>
                <a:latin typeface="Arial" charset="0"/>
                <a:cs typeface="Arial" charset="0"/>
              </a:rPr>
              <a:t>.</a:t>
            </a:r>
            <a:endParaRPr lang="pt-BR" sz="1800" smtClean="0">
              <a:solidFill>
                <a:schemeClr val="tx1"/>
              </a:solidFill>
              <a:latin typeface="Arial" charset="0"/>
              <a:cs typeface="Arial" charset="0"/>
            </a:endParaRPr>
          </a:p>
          <a:p>
            <a:pPr>
              <a:buFont typeface="Wingdings" pitchFamily="2" charset="2"/>
              <a:buNone/>
            </a:pPr>
            <a:endParaRPr lang="pt-BR" sz="1200" i="1"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2044700" y="836613"/>
            <a:ext cx="4903788" cy="5227637"/>
          </a:xfrm>
          <a:prstGeom prst="rect">
            <a:avLst/>
          </a:prstGeom>
          <a:noFill/>
          <a:ln w="9525">
            <a:noFill/>
            <a:miter lim="800000"/>
            <a:headEnd/>
            <a:tailEnd/>
          </a:ln>
        </p:spPr>
      </p:pic>
      <p:sp>
        <p:nvSpPr>
          <p:cNvPr id="38915" name="Retângulo 6"/>
          <p:cNvSpPr>
            <a:spLocks noChangeArrowheads="1"/>
          </p:cNvSpPr>
          <p:nvPr/>
        </p:nvSpPr>
        <p:spPr bwMode="auto">
          <a:xfrm>
            <a:off x="468313" y="6464300"/>
            <a:ext cx="8424862" cy="277813"/>
          </a:xfrm>
          <a:prstGeom prst="rect">
            <a:avLst/>
          </a:prstGeom>
          <a:noFill/>
          <a:ln w="9525">
            <a:noFill/>
            <a:miter lim="800000"/>
            <a:headEnd/>
            <a:tailEnd/>
          </a:ln>
        </p:spPr>
        <p:txBody>
          <a:bodyPr>
            <a:spAutoFit/>
          </a:bodyPr>
          <a:lstStyle/>
          <a:p>
            <a:pPr algn="r"/>
            <a:r>
              <a:rPr lang="en-US" sz="1200" i="1"/>
              <a:t>Modlin IM, Lye KD, Kidd M. A 5-decade analysis of 13,715 carcinoid tumors. Cancer 2003;97:934–959.</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QUADRO CLÍNICO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9939" name="Retângulo 2"/>
          <p:cNvSpPr>
            <a:spLocks noChangeArrowheads="1"/>
          </p:cNvSpPr>
          <p:nvPr/>
        </p:nvSpPr>
        <p:spPr bwMode="auto">
          <a:xfrm>
            <a:off x="827088" y="1557338"/>
            <a:ext cx="6553200" cy="1754187"/>
          </a:xfrm>
          <a:prstGeom prst="rect">
            <a:avLst/>
          </a:prstGeom>
          <a:noFill/>
          <a:ln w="9525">
            <a:noFill/>
            <a:miter lim="800000"/>
            <a:headEnd/>
            <a:tailEnd/>
          </a:ln>
        </p:spPr>
        <p:txBody>
          <a:bodyPr>
            <a:spAutoFit/>
          </a:bodyPr>
          <a:lstStyle/>
          <a:p>
            <a:pPr>
              <a:lnSpc>
                <a:spcPct val="150000"/>
              </a:lnSpc>
              <a:buFont typeface="Arial" charset="0"/>
              <a:buChar char="•"/>
            </a:pPr>
            <a:r>
              <a:rPr lang="pt-BR" sz="2400"/>
              <a:t> Obstrução</a:t>
            </a:r>
          </a:p>
          <a:p>
            <a:pPr>
              <a:lnSpc>
                <a:spcPct val="150000"/>
              </a:lnSpc>
              <a:buFont typeface="Arial" charset="0"/>
              <a:buChar char="•"/>
            </a:pPr>
            <a:r>
              <a:rPr lang="pt-BR" sz="2400"/>
              <a:t> Sangramento</a:t>
            </a:r>
          </a:p>
          <a:p>
            <a:pPr>
              <a:lnSpc>
                <a:spcPct val="150000"/>
              </a:lnSpc>
              <a:buFont typeface="Arial" charset="0"/>
              <a:buChar char="•"/>
            </a:pPr>
            <a:r>
              <a:rPr lang="pt-BR" sz="2400"/>
              <a:t> Perfuração</a:t>
            </a:r>
            <a:endParaRPr lang="pt-PT" sz="2400"/>
          </a:p>
        </p:txBody>
      </p:sp>
      <p:pic>
        <p:nvPicPr>
          <p:cNvPr id="39940" name="Picture 2"/>
          <p:cNvPicPr>
            <a:picLocks noChangeAspect="1" noChangeArrowheads="1"/>
          </p:cNvPicPr>
          <p:nvPr/>
        </p:nvPicPr>
        <p:blipFill>
          <a:blip r:embed="rId3" cstate="print"/>
          <a:srcRect/>
          <a:stretch>
            <a:fillRect/>
          </a:stretch>
        </p:blipFill>
        <p:spPr bwMode="auto">
          <a:xfrm>
            <a:off x="4211638" y="1547813"/>
            <a:ext cx="4248150" cy="4689475"/>
          </a:xfrm>
          <a:prstGeom prst="rect">
            <a:avLst/>
          </a:prstGeom>
          <a:noFill/>
          <a:ln w="9525">
            <a:noFill/>
            <a:miter lim="800000"/>
            <a:headEnd/>
            <a:tailEnd/>
          </a:ln>
        </p:spPr>
      </p:pic>
      <p:sp>
        <p:nvSpPr>
          <p:cNvPr id="39941" name="CaixaDeTexto 4"/>
          <p:cNvSpPr txBox="1">
            <a:spLocks noChangeArrowheads="1"/>
          </p:cNvSpPr>
          <p:nvPr/>
        </p:nvSpPr>
        <p:spPr bwMode="auto">
          <a:xfrm>
            <a:off x="4500563" y="6237288"/>
            <a:ext cx="3959225" cy="461962"/>
          </a:xfrm>
          <a:prstGeom prst="rect">
            <a:avLst/>
          </a:prstGeom>
          <a:noFill/>
          <a:ln w="9525">
            <a:noFill/>
            <a:miter lim="800000"/>
            <a:headEnd/>
            <a:tailEnd/>
          </a:ln>
        </p:spPr>
        <p:txBody>
          <a:bodyPr>
            <a:spAutoFit/>
          </a:bodyPr>
          <a:lstStyle/>
          <a:p>
            <a:r>
              <a:rPr lang="pt-BR" sz="1200" i="1"/>
              <a:t>Suyama K. et al. Neuroendocrine tumor of the rectum.  The American Journal of Surgery 2009; 198: e39-e41</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CLASSIFICAÇÃO</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68313" y="1600200"/>
            <a:ext cx="8229600" cy="4924425"/>
          </a:xfrm>
        </p:spPr>
        <p:txBody>
          <a:bodyPr>
            <a:noAutofit/>
          </a:bodyPr>
          <a:lstStyle/>
          <a:p>
            <a:pPr>
              <a:defRPr/>
            </a:pPr>
            <a:r>
              <a:rPr lang="en-US" sz="2400" dirty="0" smtClean="0">
                <a:solidFill>
                  <a:schemeClr val="tx1"/>
                </a:solidFill>
                <a:latin typeface="Arial" pitchFamily="34" charset="0"/>
                <a:cs typeface="Arial" pitchFamily="34" charset="0"/>
              </a:rPr>
              <a:t>WHO 2010 x WHO 2000 </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sym typeface="Wingdings" pitchFamily="2" charset="2"/>
              </a:rPr>
              <a:t>potencial</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sym typeface="Wingdings" pitchFamily="2" charset="2"/>
              </a:rPr>
              <a:t>metastático</a:t>
            </a:r>
            <a:r>
              <a:rPr lang="en-US" sz="2400" dirty="0" smtClean="0">
                <a:solidFill>
                  <a:schemeClr val="tx1"/>
                </a:solidFill>
                <a:latin typeface="Arial" pitchFamily="34" charset="0"/>
                <a:cs typeface="Arial" pitchFamily="34" charset="0"/>
                <a:sym typeface="Wingdings" pitchFamily="2" charset="2"/>
              </a:rPr>
              <a:t> e </a:t>
            </a:r>
            <a:r>
              <a:rPr lang="en-US" sz="2400" dirty="0" err="1" smtClean="0">
                <a:solidFill>
                  <a:schemeClr val="tx1"/>
                </a:solidFill>
                <a:latin typeface="Arial" pitchFamily="34" charset="0"/>
                <a:cs typeface="Arial" pitchFamily="34" charset="0"/>
                <a:sym typeface="Wingdings" pitchFamily="2" charset="2"/>
              </a:rPr>
              <a:t>prognóstico</a:t>
            </a:r>
            <a:endParaRPr lang="pt-BR" sz="2400" dirty="0" smtClean="0">
              <a:solidFill>
                <a:schemeClr val="tx1"/>
              </a:solidFill>
              <a:latin typeface="Arial" pitchFamily="34" charset="0"/>
              <a:cs typeface="Arial" pitchFamily="34" charset="0"/>
            </a:endParaRPr>
          </a:p>
          <a:p>
            <a:pPr>
              <a:defRPr/>
            </a:pPr>
            <a:endParaRPr lang="pt-PT" sz="2000" dirty="0" smtClean="0">
              <a:solidFill>
                <a:schemeClr val="tx1"/>
              </a:solidFill>
              <a:latin typeface="Arial" pitchFamily="34" charset="0"/>
              <a:cs typeface="Arial" pitchFamily="34" charset="0"/>
            </a:endParaRPr>
          </a:p>
          <a:p>
            <a:pPr algn="r">
              <a:buFont typeface="Wingdings" pitchFamily="2" charset="2"/>
              <a:buNone/>
              <a:defRPr/>
            </a:pP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Jernman</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Välimäki</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M.J.;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Louhimo</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et al. The Novel WHO 2010 Classification for Gastrointestinal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Correlates Well with the Metastatic Potential of Rectal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2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Neuroendocrinology</a:t>
            </a:r>
            <a:r>
              <a:rPr lang="pt-BR"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2012;95:317–324</a:t>
            </a:r>
            <a:endParaRPr lang="en-US" sz="1200" i="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defRPr/>
            </a:pPr>
            <a:endParaRPr lang="pt-PT" sz="2000" dirty="0" smtClean="0">
              <a:solidFill>
                <a:schemeClr val="tx1"/>
              </a:solidFill>
              <a:latin typeface="Arial" pitchFamily="34" charset="0"/>
              <a:cs typeface="Arial" pitchFamily="34" charset="0"/>
            </a:endParaRPr>
          </a:p>
          <a:p>
            <a:pPr>
              <a:defRPr/>
            </a:pPr>
            <a:endParaRPr lang="pt-PT" sz="2000" dirty="0" smtClean="0">
              <a:solidFill>
                <a:schemeClr val="tx1"/>
              </a:solidFill>
              <a:latin typeface="Arial" pitchFamily="34" charset="0"/>
              <a:cs typeface="Arial" pitchFamily="34" charset="0"/>
            </a:endParaRPr>
          </a:p>
          <a:p>
            <a:pPr>
              <a:defRPr/>
            </a:pPr>
            <a:r>
              <a:rPr lang="en-US" sz="2400" dirty="0" err="1" smtClean="0">
                <a:solidFill>
                  <a:schemeClr val="tx1"/>
                </a:solidFill>
                <a:latin typeface="Arial" pitchFamily="34" charset="0"/>
                <a:cs typeface="Arial" pitchFamily="34" charset="0"/>
              </a:rPr>
              <a:t>Carcinóide</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retal</a:t>
            </a:r>
            <a:r>
              <a:rPr lang="en-US" sz="2400" dirty="0" smtClean="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sym typeface="Wingdings" pitchFamily="2" charset="2"/>
              </a:rPr>
              <a:t> </a:t>
            </a:r>
            <a:r>
              <a:rPr lang="en-US" sz="2400" dirty="0" smtClean="0">
                <a:solidFill>
                  <a:schemeClr val="tx1"/>
                </a:solidFill>
                <a:latin typeface="Arial" pitchFamily="34" charset="0"/>
                <a:cs typeface="Arial" pitchFamily="34" charset="0"/>
              </a:rPr>
              <a:t> Tumor </a:t>
            </a:r>
            <a:r>
              <a:rPr lang="en-US" sz="2400" dirty="0" err="1" smtClean="0">
                <a:solidFill>
                  <a:schemeClr val="tx1"/>
                </a:solidFill>
                <a:latin typeface="Arial" pitchFamily="34" charset="0"/>
                <a:cs typeface="Arial" pitchFamily="34" charset="0"/>
              </a:rPr>
              <a:t>neuroendócrino</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ou</a:t>
            </a:r>
            <a:r>
              <a:rPr lang="en-US" sz="2400" dirty="0" smtClean="0">
                <a:solidFill>
                  <a:schemeClr val="tx1"/>
                </a:solidFill>
                <a:latin typeface="Arial" pitchFamily="34" charset="0"/>
                <a:cs typeface="Arial" pitchFamily="34" charset="0"/>
              </a:rPr>
              <a:t> carcinoma  </a:t>
            </a:r>
          </a:p>
          <a:p>
            <a:pPr>
              <a:buFont typeface="Wingdings" pitchFamily="2" charset="2"/>
              <a:buNone/>
              <a:defRPr/>
            </a:pP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neuroendócrino</a:t>
            </a:r>
            <a:r>
              <a:rPr lang="en-US" sz="2400" dirty="0" smtClean="0">
                <a:solidFill>
                  <a:schemeClr val="tx1"/>
                </a:solidFill>
                <a:latin typeface="Arial" pitchFamily="34" charset="0"/>
                <a:cs typeface="Arial" pitchFamily="34" charset="0"/>
              </a:rPr>
              <a:t>?</a:t>
            </a:r>
          </a:p>
          <a:p>
            <a:pPr>
              <a:defRPr/>
            </a:pPr>
            <a:endParaRPr lang="pt-BR" sz="2000" dirty="0" smtClean="0">
              <a:solidFill>
                <a:schemeClr val="tx1"/>
              </a:solidFill>
              <a:latin typeface="Arial" pitchFamily="34" charset="0"/>
              <a:cs typeface="Arial" pitchFamily="34" charset="0"/>
            </a:endParaRPr>
          </a:p>
          <a:p>
            <a:pPr algn="r">
              <a:buFont typeface="Wingdings" pitchFamily="2" charset="2"/>
              <a:buNone/>
              <a:defRPr/>
            </a:pPr>
            <a:r>
              <a:rPr lang="en-US" sz="2000" i="1"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Scherübl</a:t>
            </a:r>
            <a:r>
              <a:rPr lang="en-US" sz="1200" i="1" dirty="0" smtClean="0">
                <a:solidFill>
                  <a:schemeClr val="tx1"/>
                </a:solidFill>
                <a:latin typeface="Arial" pitchFamily="34" charset="0"/>
                <a:cs typeface="Arial" pitchFamily="34" charset="0"/>
              </a:rPr>
              <a:t> H. Rectal </a:t>
            </a:r>
            <a:r>
              <a:rPr lang="en-US" sz="1200" i="1" dirty="0" err="1" smtClean="0">
                <a:solidFill>
                  <a:schemeClr val="tx1"/>
                </a:solidFill>
                <a:latin typeface="Arial" pitchFamily="34" charset="0"/>
                <a:cs typeface="Arial" pitchFamily="34" charset="0"/>
              </a:rPr>
              <a:t>carcinoids</a:t>
            </a:r>
            <a:r>
              <a:rPr lang="en-US" sz="1200" i="1" dirty="0" smtClean="0">
                <a:solidFill>
                  <a:schemeClr val="tx1"/>
                </a:solidFill>
                <a:latin typeface="Arial" pitchFamily="34" charset="0"/>
                <a:cs typeface="Arial" pitchFamily="34" charset="0"/>
              </a:rPr>
              <a:t> are on the rise: early detection by screening endoscopy. Endoscopy 2009; 41: 162-165</a:t>
            </a:r>
            <a:endParaRPr lang="pt-BR" sz="1200" i="1" dirty="0" smtClean="0">
              <a:solidFill>
                <a:schemeClr val="tx1"/>
              </a:solidFill>
              <a:latin typeface="Arial" pitchFamily="34" charset="0"/>
              <a:cs typeface="Arial" pitchFamily="34" charset="0"/>
            </a:endParaRPr>
          </a:p>
          <a:p>
            <a:pPr>
              <a:buFont typeface="Wingdings" pitchFamily="2" charset="2"/>
              <a:buNone/>
              <a:defRPr/>
            </a:pPr>
            <a:endParaRPr lang="pt-BR" sz="2000" dirty="0" smtClean="0">
              <a:solidFill>
                <a:schemeClr val="tx1"/>
              </a:solidFill>
              <a:latin typeface="Arial" pitchFamily="34" charset="0"/>
              <a:cs typeface="Arial" pitchFamily="34" charset="0"/>
            </a:endParaRPr>
          </a:p>
          <a:p>
            <a:pPr>
              <a:buFont typeface="Wingdings" pitchFamily="2" charset="2"/>
              <a:buNone/>
              <a:defRPr/>
            </a:pPr>
            <a:endParaRPr lang="pt-BR" sz="2000" dirty="0" smtClean="0">
              <a:solidFill>
                <a:schemeClr val="tx1"/>
              </a:solidFill>
              <a:latin typeface="Arial" pitchFamily="34" charset="0"/>
              <a:cs typeface="Arial" pitchFamily="34" charset="0"/>
            </a:endParaRPr>
          </a:p>
          <a:p>
            <a:pPr>
              <a:defRPr/>
            </a:pPr>
            <a:endParaRPr lang="en-US" sz="2000" dirty="0">
              <a:solidFill>
                <a:schemeClr val="tx1"/>
              </a:solidFill>
              <a:latin typeface="Arial" pitchFamily="34" charset="0"/>
              <a:cs typeface="Arial" pitchFamily="34" charset="0"/>
            </a:endParaRPr>
          </a:p>
          <a:p>
            <a:pPr marL="0" indent="0">
              <a:buFont typeface="Wingdings" pitchFamily="2" charset="2"/>
              <a:buNone/>
              <a:defRPr/>
            </a:pPr>
            <a:endParaRPr lang="en-US" sz="20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n-US" b="1" dirty="0" smtClean="0">
                <a:effectLst>
                  <a:outerShdw blurRad="38100" dist="38100" dir="2700000" algn="tl">
                    <a:srgbClr val="000000">
                      <a:alpha val="43137"/>
                    </a:srgbClr>
                  </a:outerShdw>
                </a:effectLst>
                <a:latin typeface="Arial" pitchFamily="34" charset="0"/>
                <a:cs typeface="Arial" pitchFamily="34" charset="0"/>
              </a:rPr>
              <a:t>CLASSIFICAÇÃO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41987" name="Espaço Reservado para Conteúdo 2"/>
          <p:cNvSpPr>
            <a:spLocks noGrp="1"/>
          </p:cNvSpPr>
          <p:nvPr>
            <p:ph idx="1"/>
          </p:nvPr>
        </p:nvSpPr>
        <p:spPr/>
        <p:txBody>
          <a:bodyPr/>
          <a:lstStyle/>
          <a:p>
            <a:endParaRPr lang="en-US" sz="2000" smtClean="0"/>
          </a:p>
          <a:p>
            <a:endParaRPr lang="pt-BR" smtClean="0"/>
          </a:p>
          <a:p>
            <a:pPr>
              <a:buFont typeface="Wingdings" pitchFamily="2" charset="2"/>
              <a:buNone/>
            </a:pPr>
            <a:endParaRPr lang="pt-BR" smtClean="0"/>
          </a:p>
        </p:txBody>
      </p:sp>
      <p:sp>
        <p:nvSpPr>
          <p:cNvPr id="41988" name="Retângulo 4"/>
          <p:cNvSpPr>
            <a:spLocks noChangeArrowheads="1"/>
          </p:cNvSpPr>
          <p:nvPr/>
        </p:nvSpPr>
        <p:spPr bwMode="auto">
          <a:xfrm>
            <a:off x="250825" y="5373688"/>
            <a:ext cx="8893175" cy="1476375"/>
          </a:xfrm>
          <a:prstGeom prst="rect">
            <a:avLst/>
          </a:prstGeom>
          <a:noFill/>
          <a:ln w="9525">
            <a:noFill/>
            <a:miter lim="800000"/>
            <a:headEnd/>
            <a:tailEnd/>
          </a:ln>
        </p:spPr>
        <p:txBody>
          <a:bodyPr>
            <a:spAutoFit/>
          </a:bodyPr>
          <a:lstStyle/>
          <a:p>
            <a:pPr>
              <a:lnSpc>
                <a:spcPct val="150000"/>
              </a:lnSpc>
              <a:buFont typeface="Arial" charset="0"/>
              <a:buChar char="•"/>
            </a:pPr>
            <a:r>
              <a:rPr lang="pt-PT" sz="2000"/>
              <a:t> Grau 1 e Grau 2 </a:t>
            </a:r>
            <a:r>
              <a:rPr lang="pt-PT" sz="2000">
                <a:sym typeface="Wingdings" pitchFamily="2" charset="2"/>
              </a:rPr>
              <a:t> Neoplasia ou tumor neuroendócrino</a:t>
            </a:r>
            <a:endParaRPr lang="pt-PT" sz="2000"/>
          </a:p>
          <a:p>
            <a:pPr>
              <a:lnSpc>
                <a:spcPct val="150000"/>
              </a:lnSpc>
              <a:buFont typeface="Arial" charset="0"/>
              <a:buChar char="•"/>
            </a:pPr>
            <a:r>
              <a:rPr lang="pt-PT" sz="2000"/>
              <a:t> Grau 3 </a:t>
            </a:r>
            <a:r>
              <a:rPr lang="pt-PT" sz="2000">
                <a:sym typeface="Wingdings" pitchFamily="2" charset="2"/>
              </a:rPr>
              <a:t> C</a:t>
            </a:r>
            <a:r>
              <a:rPr lang="pt-PT" sz="2000"/>
              <a:t>arcinoma Neuroendócrino</a:t>
            </a:r>
          </a:p>
          <a:p>
            <a:pPr lvl="1">
              <a:lnSpc>
                <a:spcPct val="150000"/>
              </a:lnSpc>
              <a:buFont typeface="Arial" charset="0"/>
              <a:buChar char="•"/>
            </a:pPr>
            <a:r>
              <a:rPr lang="pt-PT" sz="2000"/>
              <a:t> Pequenas-células x  Grandes-células</a:t>
            </a:r>
          </a:p>
        </p:txBody>
      </p:sp>
      <p:pic>
        <p:nvPicPr>
          <p:cNvPr id="41989" name="Picture 5"/>
          <p:cNvPicPr>
            <a:picLocks noChangeAspect="1" noChangeArrowheads="1"/>
          </p:cNvPicPr>
          <p:nvPr/>
        </p:nvPicPr>
        <p:blipFill>
          <a:blip r:embed="rId3" cstate="print"/>
          <a:srcRect/>
          <a:stretch>
            <a:fillRect/>
          </a:stretch>
        </p:blipFill>
        <p:spPr bwMode="auto">
          <a:xfrm>
            <a:off x="468313" y="1341438"/>
            <a:ext cx="8259762" cy="3311525"/>
          </a:xfrm>
          <a:prstGeom prst="rect">
            <a:avLst/>
          </a:prstGeom>
          <a:noFill/>
          <a:ln w="9525">
            <a:noFill/>
            <a:miter lim="800000"/>
            <a:headEnd/>
            <a:tailEnd/>
          </a:ln>
        </p:spPr>
      </p:pic>
      <p:sp>
        <p:nvSpPr>
          <p:cNvPr id="41990" name="Retângulo 9"/>
          <p:cNvSpPr>
            <a:spLocks noChangeArrowheads="1"/>
          </p:cNvSpPr>
          <p:nvPr/>
        </p:nvSpPr>
        <p:spPr bwMode="auto">
          <a:xfrm>
            <a:off x="250825" y="4654550"/>
            <a:ext cx="8785225" cy="430213"/>
          </a:xfrm>
          <a:prstGeom prst="rect">
            <a:avLst/>
          </a:prstGeom>
          <a:noFill/>
          <a:ln w="9525">
            <a:noFill/>
            <a:miter lim="800000"/>
            <a:headEnd/>
            <a:tailEnd/>
          </a:ln>
        </p:spPr>
        <p:txBody>
          <a:bodyPr>
            <a:spAutoFit/>
          </a:bodyPr>
          <a:lstStyle/>
          <a:p>
            <a:pPr algn="r"/>
            <a:r>
              <a:rPr lang="en-US" sz="1100" i="1"/>
              <a:t>Jernman J.; Välimäki M.J.; Louhimo J; et al. The Novel WHO 2010 Classification for Gastrointestinal Neuroendocrine Tumours Correlates Well with the Metastatic Potential of Rectal Neuroendocrine Tumours. </a:t>
            </a:r>
            <a:r>
              <a:rPr lang="pt-BR" sz="1100" i="1"/>
              <a:t>Neuroendocrinology 2012;95:317–324</a:t>
            </a:r>
            <a:endParaRPr lang="pt-BR" sz="1100"/>
          </a:p>
        </p:txBody>
      </p:sp>
      <p:sp>
        <p:nvSpPr>
          <p:cNvPr id="7" name="Forma em L 6"/>
          <p:cNvSpPr/>
          <p:nvPr/>
        </p:nvSpPr>
        <p:spPr bwMode="auto">
          <a:xfrm rot="16200000">
            <a:off x="2087562" y="152401"/>
            <a:ext cx="1584325" cy="4679950"/>
          </a:xfrm>
          <a:prstGeom prst="corner">
            <a:avLst>
              <a:gd name="adj1" fmla="val 143521"/>
              <a:gd name="adj2" fmla="val 59189"/>
            </a:avLst>
          </a:prstGeom>
          <a:noFill/>
          <a:ln w="38100" cap="flat" cmpd="sng" algn="ctr">
            <a:solidFill>
              <a:srgbClr val="FF0000"/>
            </a:solidFill>
            <a:prstDash val="solid"/>
            <a:round/>
            <a:headEnd type="none" w="med" len="med"/>
            <a:tailEnd type="none" w="med" len="med"/>
          </a:ln>
          <a:effectLst/>
        </p:spPr>
        <p:txBody>
          <a:bodyPr wrap="none"/>
          <a:lstStyle/>
          <a:p>
            <a:pPr>
              <a:defRPr/>
            </a:pPr>
            <a:endParaRPr lang="pt-BR"/>
          </a:p>
        </p:txBody>
      </p:sp>
      <p:sp>
        <p:nvSpPr>
          <p:cNvPr id="8" name="Retângulo 7"/>
          <p:cNvSpPr>
            <a:spLocks noChangeArrowheads="1"/>
          </p:cNvSpPr>
          <p:nvPr/>
        </p:nvSpPr>
        <p:spPr bwMode="auto">
          <a:xfrm>
            <a:off x="539750" y="3284538"/>
            <a:ext cx="8064500" cy="720725"/>
          </a:xfrm>
          <a:prstGeom prst="rect">
            <a:avLst/>
          </a:prstGeom>
          <a:noFill/>
          <a:ln w="28575" algn="ctr">
            <a:solidFill>
              <a:srgbClr val="FF0000"/>
            </a:solidFill>
            <a:round/>
            <a:headEnd/>
            <a:tailEnd/>
          </a:ln>
        </p:spPr>
        <p:txBody>
          <a:bodyPr wrap="none"/>
          <a:lstStyle/>
          <a:p>
            <a:endParaRPr lang="pt-BR"/>
          </a:p>
        </p:txBody>
      </p:sp>
      <p:sp>
        <p:nvSpPr>
          <p:cNvPr id="9" name="Retângulo 8"/>
          <p:cNvSpPr>
            <a:spLocks noChangeArrowheads="1"/>
          </p:cNvSpPr>
          <p:nvPr/>
        </p:nvSpPr>
        <p:spPr bwMode="auto">
          <a:xfrm>
            <a:off x="5292725" y="1700213"/>
            <a:ext cx="3240088" cy="649287"/>
          </a:xfrm>
          <a:prstGeom prst="rect">
            <a:avLst/>
          </a:prstGeom>
          <a:noFill/>
          <a:ln w="38100" algn="ctr">
            <a:solidFill>
              <a:srgbClr val="FF0000"/>
            </a:solidFill>
            <a:round/>
            <a:headEnd/>
            <a:tailEnd/>
          </a:ln>
        </p:spPr>
        <p:txBody>
          <a:bodyPr wrap="none"/>
          <a:lstStyle/>
          <a:p>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8313" y="44450"/>
            <a:ext cx="8229600" cy="1143000"/>
          </a:xfrm>
        </p:spPr>
        <p:txBody>
          <a:bodyPr/>
          <a:lstStyle/>
          <a:p>
            <a:r>
              <a:rPr lang="en-US" b="1" smtClean="0">
                <a:latin typeface="Arial" charset="0"/>
                <a:cs typeface="Arial" charset="0"/>
              </a:rPr>
              <a:t/>
            </a:r>
            <a:br>
              <a:rPr lang="en-US" b="1" smtClean="0">
                <a:latin typeface="Arial" charset="0"/>
                <a:cs typeface="Arial" charset="0"/>
              </a:rPr>
            </a:br>
            <a:r>
              <a:rPr lang="en-US" b="1" smtClean="0">
                <a:latin typeface="Arial" charset="0"/>
                <a:cs typeface="Arial" charset="0"/>
              </a:rPr>
              <a:t>CT  ABDOMINAL</a:t>
            </a:r>
            <a:br>
              <a:rPr lang="en-US" b="1" smtClean="0">
                <a:latin typeface="Arial" charset="0"/>
                <a:cs typeface="Arial" charset="0"/>
              </a:rPr>
            </a:br>
            <a:endParaRPr lang="en-US" b="1" smtClean="0">
              <a:latin typeface="Arial" charset="0"/>
              <a:cs typeface="Arial" charset="0"/>
            </a:endParaRPr>
          </a:p>
        </p:txBody>
      </p:sp>
      <p:sp>
        <p:nvSpPr>
          <p:cNvPr id="6147" name="Espaço Reservado para Conteúdo 5"/>
          <p:cNvSpPr>
            <a:spLocks noGrp="1"/>
          </p:cNvSpPr>
          <p:nvPr>
            <p:ph idx="1"/>
          </p:nvPr>
        </p:nvSpPr>
        <p:spPr/>
        <p:txBody>
          <a:bodyPr/>
          <a:lstStyle/>
          <a:p>
            <a:endParaRPr lang="pt-BR" smtClean="0"/>
          </a:p>
        </p:txBody>
      </p:sp>
      <p:grpSp>
        <p:nvGrpSpPr>
          <p:cNvPr id="6148" name="Grupo 6"/>
          <p:cNvGrpSpPr>
            <a:grpSpLocks/>
          </p:cNvGrpSpPr>
          <p:nvPr/>
        </p:nvGrpSpPr>
        <p:grpSpPr bwMode="auto">
          <a:xfrm>
            <a:off x="34925" y="1196975"/>
            <a:ext cx="9109075" cy="5545138"/>
            <a:chOff x="35496" y="1196752"/>
            <a:chExt cx="9108504" cy="5544616"/>
          </a:xfrm>
        </p:grpSpPr>
        <p:pic>
          <p:nvPicPr>
            <p:cNvPr id="6149" name="Imagem 3"/>
            <p:cNvPicPr>
              <a:picLocks noChangeAspect="1" noChangeArrowheads="1"/>
            </p:cNvPicPr>
            <p:nvPr/>
          </p:nvPicPr>
          <p:blipFill>
            <a:blip r:embed="rId2" cstate="print"/>
            <a:srcRect/>
            <a:stretch>
              <a:fillRect/>
            </a:stretch>
          </p:blipFill>
          <p:spPr bwMode="auto">
            <a:xfrm>
              <a:off x="35496" y="1196752"/>
              <a:ext cx="5112568" cy="5544616"/>
            </a:xfrm>
            <a:prstGeom prst="rect">
              <a:avLst/>
            </a:prstGeom>
            <a:noFill/>
            <a:ln w="9525">
              <a:noFill/>
              <a:miter lim="800000"/>
              <a:headEnd/>
              <a:tailEnd/>
            </a:ln>
          </p:spPr>
        </p:pic>
        <p:pic>
          <p:nvPicPr>
            <p:cNvPr id="6150" name="Imagem 4"/>
            <p:cNvPicPr>
              <a:picLocks noChangeAspect="1" noChangeArrowheads="1"/>
            </p:cNvPicPr>
            <p:nvPr/>
          </p:nvPicPr>
          <p:blipFill>
            <a:blip r:embed="rId3" cstate="print"/>
            <a:srcRect/>
            <a:stretch>
              <a:fillRect/>
            </a:stretch>
          </p:blipFill>
          <p:spPr bwMode="auto">
            <a:xfrm>
              <a:off x="4067944" y="1196752"/>
              <a:ext cx="5076056" cy="554461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ESTADIAMENTO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43011" name="Espaço Reservado para Conteúdo 2"/>
          <p:cNvSpPr>
            <a:spLocks noGrp="1"/>
          </p:cNvSpPr>
          <p:nvPr>
            <p:ph idx="1"/>
          </p:nvPr>
        </p:nvSpPr>
        <p:spPr>
          <a:xfrm>
            <a:off x="323850" y="1528763"/>
            <a:ext cx="8569325" cy="5140325"/>
          </a:xfrm>
        </p:spPr>
        <p:txBody>
          <a:bodyPr/>
          <a:lstStyle/>
          <a:p>
            <a:r>
              <a:rPr lang="pt-BR" sz="2400" smtClean="0">
                <a:solidFill>
                  <a:schemeClr val="tx1"/>
                </a:solidFill>
                <a:latin typeface="Arial" charset="0"/>
                <a:cs typeface="Arial" charset="0"/>
              </a:rPr>
              <a:t>Endoscopia</a:t>
            </a:r>
          </a:p>
          <a:p>
            <a:r>
              <a:rPr lang="pt-BR" sz="2400" smtClean="0">
                <a:solidFill>
                  <a:schemeClr val="tx1"/>
                </a:solidFill>
                <a:latin typeface="Arial" charset="0"/>
                <a:cs typeface="Arial" charset="0"/>
              </a:rPr>
              <a:t>Cintilografia com receptores de somatostatina (octreoscan)</a:t>
            </a:r>
          </a:p>
          <a:p>
            <a:r>
              <a:rPr lang="pt-BR" sz="2400" smtClean="0">
                <a:solidFill>
                  <a:schemeClr val="tx1"/>
                </a:solidFill>
                <a:latin typeface="Arial" charset="0"/>
                <a:cs typeface="Arial" charset="0"/>
              </a:rPr>
              <a:t>CT helicoidal ou MRI</a:t>
            </a:r>
          </a:p>
          <a:p>
            <a:endParaRPr lang="pt-BR" sz="2400"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Scherübl H. Rectal carcinoids are on the rise: early detection by screening endoscopy. Endoscopy 2009; 41: 162-165</a:t>
            </a:r>
            <a:endParaRPr lang="pt-BR" sz="1200" i="1" smtClean="0">
              <a:solidFill>
                <a:schemeClr val="tx1"/>
              </a:solidFill>
              <a:latin typeface="Arial" charset="0"/>
              <a:cs typeface="Arial" charset="0"/>
            </a:endParaRPr>
          </a:p>
          <a:p>
            <a:endParaRPr lang="pt-BR" sz="2400" smtClean="0">
              <a:solidFill>
                <a:schemeClr val="tx1"/>
              </a:solidFill>
              <a:latin typeface="Arial" charset="0"/>
              <a:cs typeface="Arial" charset="0"/>
            </a:endParaRPr>
          </a:p>
          <a:p>
            <a:r>
              <a:rPr lang="pt-BR" sz="2400" smtClean="0">
                <a:solidFill>
                  <a:schemeClr val="tx1"/>
                </a:solidFill>
                <a:latin typeface="Arial" charset="0"/>
                <a:cs typeface="Arial" charset="0"/>
              </a:rPr>
              <a:t>Ecoendoscopia </a:t>
            </a:r>
          </a:p>
          <a:p>
            <a:pPr lvl="1"/>
            <a:r>
              <a:rPr lang="pt-BR" smtClean="0">
                <a:latin typeface="Arial" charset="0"/>
                <a:cs typeface="Arial" charset="0"/>
              </a:rPr>
              <a:t>Diferenciação lesões subepiteliais</a:t>
            </a:r>
          </a:p>
          <a:p>
            <a:pPr lvl="1"/>
            <a:r>
              <a:rPr lang="pt-BR" smtClean="0">
                <a:latin typeface="Arial" charset="0"/>
                <a:cs typeface="Arial" charset="0"/>
              </a:rPr>
              <a:t>Monitoramento dos tumores</a:t>
            </a: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Thomas-Marques, L., et al., Prospective endoscopic ultrasonographic evaluation of the frequency of 			nonfunctioning pancreaticoduodenal endocrine tumors in patients with multiple endocrine neoplasia type 1. Am J Gastroenterol, 2006. </a:t>
            </a:r>
            <a:r>
              <a:rPr lang="pt-BR" sz="1200" i="1" smtClean="0">
                <a:solidFill>
                  <a:schemeClr val="tx1"/>
                </a:solidFill>
                <a:latin typeface="Arial" charset="0"/>
                <a:cs typeface="Arial" charset="0"/>
              </a:rPr>
              <a:t>101(2): p. 266-73.</a:t>
            </a:r>
            <a:endParaRPr lang="pt-BR" sz="1200" smtClean="0">
              <a:solidFill>
                <a:schemeClr val="tx1"/>
              </a:solidFill>
              <a:latin typeface="Arial" charset="0"/>
              <a:cs typeface="Arial" charset="0"/>
            </a:endParaRPr>
          </a:p>
          <a:p>
            <a:pPr>
              <a:buFont typeface="Wingdings" pitchFamily="2" charset="2"/>
              <a:buNone/>
            </a:pPr>
            <a:endParaRPr lang="pt-BR" sz="24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METÁSTASE</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44035" name="Espaço Reservado para Conteúdo 2"/>
          <p:cNvSpPr>
            <a:spLocks noGrp="1"/>
          </p:cNvSpPr>
          <p:nvPr>
            <p:ph idx="1"/>
          </p:nvPr>
        </p:nvSpPr>
        <p:spPr>
          <a:xfrm>
            <a:off x="457200" y="1817688"/>
            <a:ext cx="8229600" cy="4924425"/>
          </a:xfrm>
        </p:spPr>
        <p:txBody>
          <a:bodyPr/>
          <a:lstStyle/>
          <a:p>
            <a:r>
              <a:rPr lang="pt-BR" sz="2400" smtClean="0">
                <a:solidFill>
                  <a:schemeClr val="tx1"/>
                </a:solidFill>
                <a:latin typeface="Arial" charset="0"/>
                <a:cs typeface="Arial" charset="0"/>
              </a:rPr>
              <a:t>Linfonodos regionais; fígado; pulmão; osso; peritônio</a:t>
            </a:r>
          </a:p>
          <a:p>
            <a:endParaRPr lang="en-US" sz="2400" smtClean="0">
              <a:solidFill>
                <a:schemeClr val="tx1"/>
              </a:solidFill>
              <a:latin typeface="Arial" charset="0"/>
              <a:cs typeface="Arial" charset="0"/>
            </a:endParaRPr>
          </a:p>
          <a:p>
            <a:endParaRPr lang="en-US" sz="2400" smtClean="0">
              <a:solidFill>
                <a:schemeClr val="tx1"/>
              </a:solidFill>
              <a:latin typeface="Arial" charset="0"/>
              <a:cs typeface="Arial" charset="0"/>
            </a:endParaRPr>
          </a:p>
          <a:p>
            <a:r>
              <a:rPr lang="pt-BR" sz="2400" smtClean="0">
                <a:solidFill>
                  <a:schemeClr val="tx1"/>
                </a:solidFill>
                <a:latin typeface="Arial" charset="0"/>
                <a:cs typeface="Arial" charset="0"/>
              </a:rPr>
              <a:t>Taxas similares entre carcinomas GI e NETs GI</a:t>
            </a:r>
          </a:p>
          <a:p>
            <a:endParaRPr lang="pt-BR" sz="24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Soga J. Early-stage carcinoids of the gastrointestinal tract: an analysis of 1914 reported cases. Cancer 2005;103:1587–1595</a:t>
            </a:r>
          </a:p>
          <a:p>
            <a:endParaRPr lang="en-US" sz="2400" smtClean="0">
              <a:solidFill>
                <a:schemeClr val="tx1"/>
              </a:solidFill>
              <a:latin typeface="Arial" charset="0"/>
              <a:cs typeface="Arial" charset="0"/>
            </a:endParaRPr>
          </a:p>
          <a:p>
            <a:endParaRPr lang="en-US" sz="2400" smtClean="0">
              <a:solidFill>
                <a:schemeClr val="tx1"/>
              </a:solidFill>
              <a:latin typeface="Arial" charset="0"/>
              <a:cs typeface="Arial" charset="0"/>
            </a:endParaRPr>
          </a:p>
          <a:p>
            <a:r>
              <a:rPr lang="en-US" sz="2400" smtClean="0">
                <a:solidFill>
                  <a:schemeClr val="tx1"/>
                </a:solidFill>
                <a:latin typeface="Arial" charset="0"/>
                <a:cs typeface="Arial" charset="0"/>
              </a:rPr>
              <a:t>SEER  </a:t>
            </a:r>
            <a:r>
              <a:rPr lang="en-US" sz="2400" smtClean="0">
                <a:solidFill>
                  <a:schemeClr val="tx1"/>
                </a:solidFill>
                <a:latin typeface="Arial" charset="0"/>
                <a:cs typeface="Arial" charset="0"/>
                <a:sym typeface="Wingdings" pitchFamily="2" charset="2"/>
              </a:rPr>
              <a:t></a:t>
            </a:r>
            <a:r>
              <a:rPr lang="en-US" sz="2400" smtClean="0">
                <a:solidFill>
                  <a:schemeClr val="tx1"/>
                </a:solidFill>
                <a:latin typeface="Arial" charset="0"/>
                <a:cs typeface="Arial" charset="0"/>
              </a:rPr>
              <a:t> 9% metástase ao diagnóstico</a:t>
            </a:r>
            <a:endParaRPr lang="pt-BR" sz="2400" smtClean="0">
              <a:solidFill>
                <a:schemeClr val="tx1"/>
              </a:solidFill>
              <a:latin typeface="Arial" charset="0"/>
              <a:cs typeface="Arial" charset="0"/>
            </a:endParaRPr>
          </a:p>
          <a:p>
            <a:pPr>
              <a:buFont typeface="Wingdings" pitchFamily="2" charset="2"/>
              <a:buNone/>
            </a:pPr>
            <a:endParaRPr lang="en-US" sz="24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Yao JC, Hassan M, Phan A, et al.: One hundred years after ‘carcinoid’: epidemiology of and prognostic factors for neuroendocrine tumors in 35,825 cases in the United States. J Clin Oncol 2008; 26: 3063–3072.</a:t>
            </a:r>
            <a:endParaRPr lang="pt-BR" sz="1200" i="1" smtClean="0">
              <a:solidFill>
                <a:schemeClr val="tx1"/>
              </a:solidFill>
              <a:latin typeface="Arial" charset="0"/>
              <a:cs typeface="Arial" charset="0"/>
            </a:endParaRPr>
          </a:p>
          <a:p>
            <a:pPr algn="r">
              <a:buFont typeface="Wingdings" pitchFamily="2" charset="2"/>
              <a:buNone/>
            </a:pPr>
            <a:endParaRPr lang="pt-BR" sz="1200" i="1" smtClean="0">
              <a:solidFill>
                <a:schemeClr val="tx1"/>
              </a:solidFill>
              <a:latin typeface="Arial" charset="0"/>
              <a:cs typeface="Arial" charset="0"/>
            </a:endParaRPr>
          </a:p>
          <a:p>
            <a:pPr algn="r">
              <a:buFont typeface="Wingdings" pitchFamily="2" charset="2"/>
              <a:buNone/>
            </a:pPr>
            <a:endParaRPr lang="pt-BR" sz="1200" smtClean="0">
              <a:solidFill>
                <a:schemeClr val="tx1"/>
              </a:solidFill>
              <a:latin typeface="Arial" charset="0"/>
              <a:cs typeface="Arial" charset="0"/>
            </a:endParaRPr>
          </a:p>
          <a:p>
            <a:pPr>
              <a:buFont typeface="Wingdings" pitchFamily="2" charset="2"/>
              <a:buNone/>
            </a:pPr>
            <a:endParaRPr lang="pt-BR" sz="24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METÁSTASE</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p:txBody>
          <a:bodyPr/>
          <a:lstStyle/>
          <a:p>
            <a:pPr>
              <a:defRPr/>
            </a:pPr>
            <a:endParaRPr lang="en-US" sz="2400" dirty="0" smtClean="0">
              <a:solidFill>
                <a:schemeClr val="tx1"/>
              </a:solidFill>
              <a:latin typeface="Arial" pitchFamily="34" charset="0"/>
              <a:cs typeface="Arial" pitchFamily="34" charset="0"/>
            </a:endParaRPr>
          </a:p>
          <a:p>
            <a:pPr>
              <a:defRPr/>
            </a:pPr>
            <a:r>
              <a:rPr lang="en-US" sz="2400" dirty="0" smtClean="0">
                <a:solidFill>
                  <a:schemeClr val="tx1"/>
                </a:solidFill>
                <a:latin typeface="Arial" pitchFamily="34" charset="0"/>
                <a:cs typeface="Arial" pitchFamily="34" charset="0"/>
              </a:rPr>
              <a:t>≤ 10 mm </a:t>
            </a:r>
            <a:r>
              <a:rPr lang="en-US" sz="2400" dirty="0" smtClean="0">
                <a:solidFill>
                  <a:schemeClr val="tx1"/>
                </a:solidFill>
                <a:latin typeface="Arial" pitchFamily="34" charset="0"/>
                <a:cs typeface="Arial" pitchFamily="34" charset="0"/>
                <a:sym typeface="Wingdings" pitchFamily="2" charset="2"/>
              </a:rPr>
              <a:t> </a:t>
            </a:r>
            <a:r>
              <a:rPr lang="en-US" sz="2400" dirty="0" smtClean="0">
                <a:solidFill>
                  <a:schemeClr val="tx1"/>
                </a:solidFill>
                <a:latin typeface="Arial" pitchFamily="34" charset="0"/>
                <a:cs typeface="Arial" pitchFamily="34" charset="0"/>
              </a:rPr>
              <a:t>3% - 9,8%</a:t>
            </a:r>
            <a:endParaRPr lang="pt-BR" sz="2400" dirty="0" smtClean="0">
              <a:solidFill>
                <a:schemeClr val="tx1"/>
              </a:solidFill>
              <a:latin typeface="Arial" pitchFamily="34" charset="0"/>
              <a:cs typeface="Arial" pitchFamily="34" charset="0"/>
            </a:endParaRPr>
          </a:p>
          <a:p>
            <a:pPr>
              <a:defRPr/>
            </a:pPr>
            <a:endParaRPr lang="en-US" sz="2400" dirty="0" smtClean="0">
              <a:solidFill>
                <a:schemeClr val="tx1"/>
              </a:solidFill>
              <a:latin typeface="Arial" pitchFamily="34" charset="0"/>
              <a:cs typeface="Arial" pitchFamily="34" charset="0"/>
            </a:endParaRPr>
          </a:p>
          <a:p>
            <a:pPr>
              <a:lnSpc>
                <a:spcPct val="150000"/>
              </a:lnSpc>
              <a:defRPr/>
            </a:pPr>
            <a:r>
              <a:rPr lang="en-US" sz="2400" dirty="0" smtClean="0">
                <a:solidFill>
                  <a:schemeClr val="tx1"/>
                </a:solidFill>
                <a:latin typeface="Arial" pitchFamily="34" charset="0"/>
                <a:cs typeface="Arial" pitchFamily="34" charset="0"/>
              </a:rPr>
              <a:t>10,1 – 20 mm </a:t>
            </a:r>
            <a:r>
              <a:rPr lang="en-US" sz="2400" dirty="0" smtClean="0">
                <a:solidFill>
                  <a:schemeClr val="tx1"/>
                </a:solidFill>
                <a:latin typeface="Arial" pitchFamily="34" charset="0"/>
                <a:cs typeface="Arial" pitchFamily="34" charset="0"/>
                <a:sym typeface="Wingdings" pitchFamily="2" charset="2"/>
              </a:rPr>
              <a:t></a:t>
            </a:r>
            <a:r>
              <a:rPr lang="en-US" sz="2400" dirty="0" smtClean="0">
                <a:solidFill>
                  <a:schemeClr val="tx1"/>
                </a:solidFill>
                <a:latin typeface="Arial" pitchFamily="34" charset="0"/>
                <a:cs typeface="Arial" pitchFamily="34" charset="0"/>
              </a:rPr>
              <a:t> 17% - 81% </a:t>
            </a:r>
            <a:r>
              <a:rPr lang="en-US" sz="2400" dirty="0" err="1" smtClean="0">
                <a:solidFill>
                  <a:schemeClr val="tx1"/>
                </a:solidFill>
                <a:latin typeface="Arial" pitchFamily="34" charset="0"/>
                <a:cs typeface="Arial" pitchFamily="34" charset="0"/>
              </a:rPr>
              <a:t>para</a:t>
            </a:r>
            <a:r>
              <a:rPr lang="en-US" sz="2400" dirty="0" smtClean="0">
                <a:solidFill>
                  <a:schemeClr val="tx1"/>
                </a:solidFill>
                <a:latin typeface="Arial" pitchFamily="34" charset="0"/>
                <a:cs typeface="Arial" pitchFamily="34" charset="0"/>
              </a:rPr>
              <a:t> linfonodos </a:t>
            </a:r>
            <a:r>
              <a:rPr lang="en-US" sz="2400" dirty="0" err="1" smtClean="0">
                <a:solidFill>
                  <a:schemeClr val="tx1"/>
                </a:solidFill>
                <a:latin typeface="Arial" pitchFamily="34" charset="0"/>
                <a:cs typeface="Arial" pitchFamily="34" charset="0"/>
              </a:rPr>
              <a:t>regionais</a:t>
            </a:r>
            <a:endParaRPr lang="pt-BR" sz="2400" dirty="0" smtClean="0">
              <a:solidFill>
                <a:schemeClr val="tx1"/>
              </a:solidFill>
              <a:latin typeface="Arial" pitchFamily="34" charset="0"/>
              <a:cs typeface="Arial" pitchFamily="34" charset="0"/>
            </a:endParaRPr>
          </a:p>
          <a:p>
            <a:pPr>
              <a:lnSpc>
                <a:spcPct val="150000"/>
              </a:lnSpc>
              <a:buFont typeface="Wingdings" pitchFamily="2" charset="2"/>
              <a:buNone/>
              <a:defRPr/>
            </a:pPr>
            <a:endParaRPr lang="pt-BR" sz="2400" dirty="0" smtClean="0">
              <a:solidFill>
                <a:schemeClr val="tx1"/>
              </a:solidFill>
              <a:latin typeface="Arial" pitchFamily="34" charset="0"/>
              <a:cs typeface="Arial" pitchFamily="34" charset="0"/>
            </a:endParaRPr>
          </a:p>
          <a:p>
            <a:pPr>
              <a:defRPr/>
            </a:pPr>
            <a:r>
              <a:rPr lang="en-US" sz="2400" dirty="0" smtClean="0">
                <a:solidFill>
                  <a:schemeClr val="tx1"/>
                </a:solidFill>
                <a:latin typeface="Arial" pitchFamily="34" charset="0"/>
                <a:cs typeface="Arial" pitchFamily="34" charset="0"/>
              </a:rPr>
              <a:t>&gt; 20 mm </a:t>
            </a:r>
            <a:r>
              <a:rPr lang="en-US" sz="2400" dirty="0" smtClean="0">
                <a:solidFill>
                  <a:schemeClr val="tx1"/>
                </a:solidFill>
                <a:latin typeface="Arial" pitchFamily="34" charset="0"/>
                <a:cs typeface="Arial" pitchFamily="34" charset="0"/>
                <a:sym typeface="Wingdings" pitchFamily="2" charset="2"/>
              </a:rPr>
              <a:t></a:t>
            </a:r>
            <a:r>
              <a:rPr lang="en-US" sz="2400" dirty="0" smtClean="0">
                <a:solidFill>
                  <a:schemeClr val="tx1"/>
                </a:solidFill>
                <a:latin typeface="Arial" pitchFamily="34" charset="0"/>
                <a:cs typeface="Arial" pitchFamily="34" charset="0"/>
              </a:rPr>
              <a:t> 60% - 80%  </a:t>
            </a:r>
            <a:endParaRPr lang="pt-BR" sz="2400" dirty="0" smtClean="0">
              <a:solidFill>
                <a:schemeClr val="tx1"/>
              </a:solidFill>
              <a:latin typeface="Arial" pitchFamily="34" charset="0"/>
              <a:cs typeface="Arial" pitchFamily="34" charset="0"/>
            </a:endParaRPr>
          </a:p>
          <a:p>
            <a:pPr>
              <a:defRPr/>
            </a:pPr>
            <a:endParaRPr lang="pt-BR" sz="2400" dirty="0" smtClean="0">
              <a:solidFill>
                <a:schemeClr val="tx1"/>
              </a:solidFill>
              <a:latin typeface="Arial" pitchFamily="34" charset="0"/>
              <a:cs typeface="Arial" pitchFamily="34" charset="0"/>
            </a:endParaRPr>
          </a:p>
          <a:p>
            <a:pPr marL="0" indent="12700" algn="r">
              <a:buFont typeface="Wingdings" pitchFamily="2" charset="2"/>
              <a:buNone/>
              <a:defRPr/>
            </a:pPr>
            <a:endParaRPr lang="en-US" sz="1200" dirty="0" smtClean="0">
              <a:solidFill>
                <a:schemeClr val="tx1"/>
              </a:solidFill>
              <a:latin typeface="Arial" pitchFamily="34" charset="0"/>
              <a:cs typeface="Arial" pitchFamily="34" charset="0"/>
            </a:endParaRPr>
          </a:p>
          <a:p>
            <a:pPr marL="0" indent="12700" algn="r">
              <a:buFont typeface="Wingdings" pitchFamily="2" charset="2"/>
              <a:buNone/>
              <a:defRPr/>
            </a:pPr>
            <a:endParaRPr lang="en-US" sz="1200" dirty="0" smtClean="0">
              <a:solidFill>
                <a:schemeClr val="tx1"/>
              </a:solidFill>
              <a:latin typeface="Arial" pitchFamily="34" charset="0"/>
              <a:cs typeface="Arial" pitchFamily="34" charset="0"/>
            </a:endParaRPr>
          </a:p>
          <a:p>
            <a:pPr marL="0" indent="12700" algn="r">
              <a:buFont typeface="Wingdings" pitchFamily="2" charset="2"/>
              <a:buNone/>
              <a:defRPr/>
            </a:pPr>
            <a:r>
              <a:rPr lang="en-US" sz="1200"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Scherübl</a:t>
            </a:r>
            <a:r>
              <a:rPr lang="en-US" sz="1200" i="1" dirty="0" smtClean="0">
                <a:solidFill>
                  <a:schemeClr val="tx1"/>
                </a:solidFill>
                <a:latin typeface="Arial" pitchFamily="34" charset="0"/>
                <a:cs typeface="Arial" pitchFamily="34" charset="0"/>
              </a:rPr>
              <a:t> H. Rectal </a:t>
            </a:r>
            <a:r>
              <a:rPr lang="en-US" sz="1200" i="1" dirty="0" err="1" smtClean="0">
                <a:solidFill>
                  <a:schemeClr val="tx1"/>
                </a:solidFill>
                <a:latin typeface="Arial" pitchFamily="34" charset="0"/>
                <a:cs typeface="Arial" pitchFamily="34" charset="0"/>
              </a:rPr>
              <a:t>carcinoids</a:t>
            </a:r>
            <a:r>
              <a:rPr lang="en-US" sz="1200" i="1" dirty="0" smtClean="0">
                <a:solidFill>
                  <a:schemeClr val="tx1"/>
                </a:solidFill>
                <a:latin typeface="Arial" pitchFamily="34" charset="0"/>
                <a:cs typeface="Arial" pitchFamily="34" charset="0"/>
              </a:rPr>
              <a:t> are on the rise: early detection by screening endoscopy. Endoscopy 2009; 41: 162-165</a:t>
            </a:r>
            <a:endParaRPr lang="pt-BR" sz="1200" i="1" dirty="0" smtClean="0">
              <a:solidFill>
                <a:schemeClr val="tx1"/>
              </a:solidFill>
              <a:latin typeface="Arial" pitchFamily="34" charset="0"/>
              <a:cs typeface="Arial" pitchFamily="34" charset="0"/>
            </a:endParaRPr>
          </a:p>
          <a:p>
            <a:pPr marL="0" indent="12700" algn="r">
              <a:buFont typeface="Wingdings" pitchFamily="2" charset="2"/>
              <a:buNone/>
              <a:defRPr/>
            </a:pPr>
            <a:r>
              <a:rPr lang="en-US" sz="1200" i="1" dirty="0" err="1" smtClean="0">
                <a:solidFill>
                  <a:schemeClr val="tx1"/>
                </a:solidFill>
                <a:latin typeface="Arial" pitchFamily="34" charset="0"/>
                <a:cs typeface="Arial" pitchFamily="34" charset="0"/>
              </a:rPr>
              <a:t>Modlin</a:t>
            </a:r>
            <a:r>
              <a:rPr lang="en-US" sz="1200" i="1" dirty="0" smtClean="0">
                <a:solidFill>
                  <a:schemeClr val="tx1"/>
                </a:solidFill>
                <a:latin typeface="Arial" pitchFamily="34" charset="0"/>
                <a:cs typeface="Arial" pitchFamily="34" charset="0"/>
              </a:rPr>
              <a:t> I, Lye K, Kidd M. A 5−decade analysis of 13715 </a:t>
            </a:r>
            <a:r>
              <a:rPr lang="en-US" sz="1200" i="1" dirty="0" err="1" smtClean="0">
                <a:solidFill>
                  <a:schemeClr val="tx1"/>
                </a:solidFill>
                <a:latin typeface="Arial" pitchFamily="34" charset="0"/>
                <a:cs typeface="Arial" pitchFamily="34" charset="0"/>
              </a:rPr>
              <a:t>carcinoid</a:t>
            </a:r>
            <a:r>
              <a:rPr lang="en-US" sz="1200" i="1" dirty="0" smtClean="0">
                <a:solidFill>
                  <a:schemeClr val="tx1"/>
                </a:solidFill>
                <a:latin typeface="Arial" pitchFamily="34" charset="0"/>
                <a:cs typeface="Arial" pitchFamily="34" charset="0"/>
              </a:rPr>
              <a:t> tumors. </a:t>
            </a:r>
            <a:r>
              <a:rPr lang="pt-BR" sz="1200" i="1" dirty="0" err="1" smtClean="0">
                <a:solidFill>
                  <a:schemeClr val="tx1"/>
                </a:solidFill>
                <a:latin typeface="Arial" pitchFamily="34" charset="0"/>
                <a:cs typeface="Arial" pitchFamily="34" charset="0"/>
              </a:rPr>
              <a:t>Cancer</a:t>
            </a:r>
            <a:r>
              <a:rPr lang="pt-BR" sz="1200" i="1" dirty="0" smtClean="0">
                <a:solidFill>
                  <a:schemeClr val="tx1"/>
                </a:solidFill>
                <a:latin typeface="Arial" pitchFamily="34" charset="0"/>
                <a:cs typeface="Arial" pitchFamily="34" charset="0"/>
              </a:rPr>
              <a:t> 2003; 97: 934-959</a:t>
            </a:r>
          </a:p>
          <a:p>
            <a:pPr>
              <a:defRPr/>
            </a:pPr>
            <a:endParaRPr lang="pt-BR" sz="2400" dirty="0" smtClean="0">
              <a:solidFill>
                <a:schemeClr val="tx1"/>
              </a:solidFill>
              <a:latin typeface="Arial" pitchFamily="34" charset="0"/>
              <a:cs typeface="Arial" pitchFamily="34" charset="0"/>
            </a:endParaRPr>
          </a:p>
          <a:p>
            <a:pPr>
              <a:defRPr/>
            </a:pPr>
            <a:endParaRPr lang="pt-BR" sz="2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TRATAMENTO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46083" name="Espaço Reservado para Conteúdo 2"/>
          <p:cNvSpPr>
            <a:spLocks noGrp="1"/>
          </p:cNvSpPr>
          <p:nvPr>
            <p:ph idx="1"/>
          </p:nvPr>
        </p:nvSpPr>
        <p:spPr>
          <a:xfrm>
            <a:off x="468313" y="1628775"/>
            <a:ext cx="8229600" cy="4924425"/>
          </a:xfrm>
        </p:spPr>
        <p:txBody>
          <a:bodyPr/>
          <a:lstStyle/>
          <a:p>
            <a:pPr>
              <a:lnSpc>
                <a:spcPct val="150000"/>
              </a:lnSpc>
            </a:pPr>
            <a:r>
              <a:rPr lang="pt-BR" smtClean="0">
                <a:solidFill>
                  <a:schemeClr val="tx1"/>
                </a:solidFill>
                <a:latin typeface="Arial" charset="0"/>
                <a:cs typeface="Arial" charset="0"/>
                <a:sym typeface="Wingdings" pitchFamily="2" charset="2"/>
              </a:rPr>
              <a:t>Ressecção endoscópica</a:t>
            </a:r>
          </a:p>
          <a:p>
            <a:pPr lvl="1">
              <a:lnSpc>
                <a:spcPct val="150000"/>
              </a:lnSpc>
            </a:pPr>
            <a:r>
              <a:rPr lang="en-US" smtClean="0">
                <a:latin typeface="Arial" charset="0"/>
                <a:cs typeface="Arial" charset="0"/>
              </a:rPr>
              <a:t>Ishii et al. e Yamaguchi et al. ≤ 10 mm </a:t>
            </a:r>
          </a:p>
          <a:p>
            <a:pPr lvl="1">
              <a:lnSpc>
                <a:spcPct val="150000"/>
              </a:lnSpc>
            </a:pPr>
            <a:r>
              <a:rPr lang="en-US" smtClean="0">
                <a:latin typeface="Arial" charset="0"/>
                <a:cs typeface="Arial" charset="0"/>
              </a:rPr>
              <a:t>Park et al. &lt; 16 mm</a:t>
            </a:r>
          </a:p>
          <a:p>
            <a:pPr lvl="1">
              <a:lnSpc>
                <a:spcPct val="150000"/>
              </a:lnSpc>
            </a:pPr>
            <a:r>
              <a:rPr lang="en-US" smtClean="0">
                <a:latin typeface="Arial" charset="0"/>
                <a:cs typeface="Arial" charset="0"/>
              </a:rPr>
              <a:t>Kwaan et al. &lt; 20 mm</a:t>
            </a:r>
          </a:p>
          <a:p>
            <a:pPr lvl="1"/>
            <a:endParaRPr lang="en-US" smtClean="0">
              <a:latin typeface="Arial" charset="0"/>
              <a:cs typeface="Arial" charset="0"/>
            </a:endParaRP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Ishii N, Horiki N, Itoh T et al. Endoscopic submucosal dissection and preoperative assessment with endoscopic ultrasonography for the treatment of rectal carcinoid tumors. Surg Endosc 2010;24:1413–1419.</a:t>
            </a:r>
            <a:endParaRPr lang="pt-BR" sz="1100" i="1"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			Yamaguchi N, Isomoto H, Nishiyama et al. Endoscopic submucosal dissection for rectal carcinoid tumors. Surg Endosc 2010;24:504–508.</a:t>
            </a:r>
            <a:endParaRPr lang="pt-BR" sz="1100" i="1"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			Park HW, Byeon JS, Park YS,  et al. Endoscopic submucosal dissection for treatment of rectal carcinoid tumors. Gastrointest Endosc 2010;72:143–149.</a:t>
            </a:r>
          </a:p>
          <a:p>
            <a:pPr algn="r">
              <a:buFont typeface="Wingdings" pitchFamily="2" charset="2"/>
              <a:buNone/>
            </a:pPr>
            <a:r>
              <a:rPr lang="en-US" sz="1100" i="1" smtClean="0">
                <a:solidFill>
                  <a:schemeClr val="tx1"/>
                </a:solidFill>
                <a:latin typeface="Arial" charset="0"/>
                <a:cs typeface="Arial" charset="0"/>
              </a:rPr>
              <a:t>			Kwaan MR, Goldberg JE, Bleday R. Rectal carcinoid tumors: review of results after endoscopic and surgical therapy. Arch Surg 2008;143:471–475.</a:t>
            </a:r>
            <a:endParaRPr lang="pt-BR" sz="1100" i="1" smtClean="0">
              <a:solidFill>
                <a:schemeClr val="tx1"/>
              </a:solidFill>
              <a:latin typeface="Arial" charset="0"/>
              <a:cs typeface="Arial" charset="0"/>
            </a:endParaRPr>
          </a:p>
          <a:p>
            <a:endParaRPr lang="en-US" sz="1200" i="1" smtClean="0">
              <a:solidFill>
                <a:schemeClr val="tx1"/>
              </a:solidFill>
              <a:latin typeface="Arial" charset="0"/>
              <a:cs typeface="Arial" charset="0"/>
            </a:endParaRPr>
          </a:p>
          <a:p>
            <a:endParaRPr lang="en-US" smtClean="0">
              <a:solidFill>
                <a:schemeClr val="tx1"/>
              </a:solidFill>
              <a:latin typeface="Arial" charset="0"/>
              <a:cs typeface="Arial" charset="0"/>
            </a:endParaRPr>
          </a:p>
          <a:p>
            <a:pPr lvl="1"/>
            <a:endParaRPr lang="pt-BR"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TRATAMENTO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47107" name="Espaço Reservado para Conteúdo 2"/>
          <p:cNvSpPr>
            <a:spLocks noGrp="1"/>
          </p:cNvSpPr>
          <p:nvPr>
            <p:ph idx="1"/>
          </p:nvPr>
        </p:nvSpPr>
        <p:spPr>
          <a:xfrm>
            <a:off x="457200" y="1196975"/>
            <a:ext cx="8229600" cy="4924425"/>
          </a:xfrm>
        </p:spPr>
        <p:txBody>
          <a:bodyPr/>
          <a:lstStyle/>
          <a:p>
            <a:pPr algn="just"/>
            <a:r>
              <a:rPr lang="en-US" sz="2400" smtClean="0">
                <a:solidFill>
                  <a:schemeClr val="tx1"/>
                </a:solidFill>
                <a:latin typeface="Arial" charset="0"/>
                <a:cs typeface="Arial" charset="0"/>
              </a:rPr>
              <a:t>Ecoendoscopia </a:t>
            </a:r>
            <a:r>
              <a:rPr lang="en-US" sz="2400" smtClean="0">
                <a:solidFill>
                  <a:schemeClr val="tx1"/>
                </a:solidFill>
                <a:latin typeface="Arial" charset="0"/>
                <a:cs typeface="Arial" charset="0"/>
                <a:sym typeface="Wingdings" pitchFamily="2" charset="2"/>
              </a:rPr>
              <a:t> tamanho exato e grau de invasão</a:t>
            </a:r>
            <a:endParaRPr lang="pt-BR" smtClean="0">
              <a:solidFill>
                <a:schemeClr val="tx1"/>
              </a:solidFill>
              <a:latin typeface="Arial" charset="0"/>
              <a:cs typeface="Arial" charset="0"/>
            </a:endParaRPr>
          </a:p>
          <a:p>
            <a:pPr algn="just">
              <a:buFont typeface="Wingdings" pitchFamily="2" charset="2"/>
              <a:buNone/>
            </a:pPr>
            <a:r>
              <a:rPr lang="en-US" sz="2400" smtClean="0">
                <a:solidFill>
                  <a:schemeClr val="tx1"/>
                </a:solidFill>
                <a:latin typeface="Arial" charset="0"/>
                <a:cs typeface="Arial" charset="0"/>
              </a:rPr>
              <a:t> </a:t>
            </a:r>
          </a:p>
          <a:p>
            <a:r>
              <a:rPr lang="en-US" sz="2400" smtClean="0">
                <a:solidFill>
                  <a:schemeClr val="tx1"/>
                </a:solidFill>
                <a:latin typeface="Arial" charset="0"/>
                <a:cs typeface="Arial" charset="0"/>
              </a:rPr>
              <a:t>Sem ecoendoscopia ou apenas técnicas endoscópicas convencionais </a:t>
            </a:r>
            <a:r>
              <a:rPr lang="en-US" sz="2400" smtClean="0">
                <a:solidFill>
                  <a:schemeClr val="tx1"/>
                </a:solidFill>
                <a:latin typeface="Arial" charset="0"/>
                <a:cs typeface="Arial" charset="0"/>
                <a:sym typeface="Wingdings" pitchFamily="2" charset="2"/>
              </a:rPr>
              <a:t> Margens de ressecção indeterminadas ou positivas em </a:t>
            </a:r>
            <a:r>
              <a:rPr lang="en-US" sz="2400" smtClean="0">
                <a:solidFill>
                  <a:schemeClr val="tx1"/>
                </a:solidFill>
                <a:latin typeface="Arial" charset="0"/>
                <a:cs typeface="Arial" charset="0"/>
              </a:rPr>
              <a:t> 31,8% - 83% </a:t>
            </a:r>
            <a:r>
              <a:rPr lang="pt-BR" sz="2400" smtClean="0">
                <a:solidFill>
                  <a:schemeClr val="tx1"/>
                </a:solidFill>
                <a:latin typeface="Arial" charset="0"/>
                <a:cs typeface="Arial" charset="0"/>
              </a:rPr>
              <a:t>dos pacientes</a:t>
            </a:r>
          </a:p>
          <a:p>
            <a:pPr>
              <a:buFont typeface="Wingdings" pitchFamily="2" charset="2"/>
              <a:buNone/>
            </a:pPr>
            <a:r>
              <a:rPr lang="en-US" smtClean="0">
                <a:solidFill>
                  <a:schemeClr val="tx1"/>
                </a:solidFill>
                <a:latin typeface="Arial" charset="0"/>
                <a:cs typeface="Arial" charset="0"/>
              </a:rPr>
              <a:t> </a:t>
            </a:r>
            <a:endParaRPr lang="pt-BR"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a:t>
            </a:r>
            <a:r>
              <a:rPr lang="en-US" sz="1100" i="1" smtClean="0">
                <a:solidFill>
                  <a:schemeClr val="tx1"/>
                </a:solidFill>
                <a:latin typeface="Arial" charset="0"/>
                <a:cs typeface="Arial" charset="0"/>
              </a:rPr>
              <a:t>Kwaan M, Goldberg J, Bleday R et al. Rectal carcinoid tumors: review of results after endoscopic and surgical therapy. Arch Surg 2008; 143:471-475</a:t>
            </a:r>
            <a:endParaRPr lang="pt-BR" sz="1100" i="1"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			Kim YJ, Lee SK, Cheon JH et al. Efficacy of endoscopic resection for small rectal carcinoid: a retrospective study. Korean J Gastroenterol 2008; 51: 174-180</a:t>
            </a:r>
          </a:p>
          <a:p>
            <a:pPr>
              <a:buFont typeface="Wingdings" pitchFamily="2" charset="2"/>
              <a:buNone/>
            </a:pPr>
            <a:r>
              <a:rPr lang="en-US" sz="1100" smtClean="0">
                <a:solidFill>
                  <a:schemeClr val="tx1"/>
                </a:solidFill>
                <a:latin typeface="Arial" charset="0"/>
                <a:cs typeface="Arial" charset="0"/>
              </a:rPr>
              <a:t> </a:t>
            </a:r>
            <a:endParaRPr lang="pt-BR" sz="1100" smtClean="0">
              <a:solidFill>
                <a:schemeClr val="tx1"/>
              </a:solidFill>
              <a:latin typeface="Arial" charset="0"/>
              <a:cs typeface="Arial" charset="0"/>
            </a:endParaRPr>
          </a:p>
          <a:p>
            <a:pPr algn="just"/>
            <a:r>
              <a:rPr lang="en-US" sz="2400" smtClean="0">
                <a:solidFill>
                  <a:schemeClr val="tx1"/>
                </a:solidFill>
                <a:latin typeface="Arial" charset="0"/>
                <a:cs typeface="Arial" charset="0"/>
              </a:rPr>
              <a:t>Ecoendoscopia previamente à ressecção </a:t>
            </a:r>
            <a:r>
              <a:rPr lang="en-US" sz="2400" smtClean="0">
                <a:solidFill>
                  <a:schemeClr val="tx1"/>
                </a:solidFill>
                <a:latin typeface="Arial" charset="0"/>
                <a:cs typeface="Arial" charset="0"/>
                <a:sym typeface="Wingdings" pitchFamily="2" charset="2"/>
              </a:rPr>
              <a:t> taxas de </a:t>
            </a:r>
            <a:r>
              <a:rPr lang="en-US" sz="2400" smtClean="0">
                <a:solidFill>
                  <a:schemeClr val="tx1"/>
                </a:solidFill>
                <a:latin typeface="Arial" charset="0"/>
                <a:cs typeface="Arial" charset="0"/>
              </a:rPr>
              <a:t>4,8% - 17%</a:t>
            </a:r>
            <a:endParaRPr lang="pt-BR" sz="2400" smtClean="0">
              <a:solidFill>
                <a:schemeClr val="tx1"/>
              </a:solidFill>
              <a:latin typeface="Arial" charset="0"/>
              <a:cs typeface="Arial" charset="0"/>
            </a:endParaRPr>
          </a:p>
          <a:p>
            <a:pPr>
              <a:buFont typeface="Wingdings" pitchFamily="2" charset="2"/>
              <a:buNone/>
            </a:pPr>
            <a:r>
              <a:rPr lang="en-US" sz="2400" smtClean="0">
                <a:solidFill>
                  <a:schemeClr val="tx1"/>
                </a:solidFill>
                <a:latin typeface="Arial" charset="0"/>
                <a:cs typeface="Arial" charset="0"/>
              </a:rPr>
              <a:t> </a:t>
            </a:r>
            <a:endParaRPr lang="pt-BR" sz="2400"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Mashimo Y, Matsuda T, Uraoka T et al. Endoscopic submucosal resection with a ligation device is an effective and safe treatment for carcinoid tumors in the lower rectum. J Gastroenterol Hepatol 2008; 23: 218-221</a:t>
            </a:r>
            <a:endParaRPr lang="pt-BR" sz="1100" i="1" smtClean="0">
              <a:solidFill>
                <a:schemeClr val="tx1"/>
              </a:solidFill>
              <a:latin typeface="Arial" charset="0"/>
              <a:cs typeface="Arial" charset="0"/>
            </a:endParaRPr>
          </a:p>
          <a:p>
            <a:pPr algn="r">
              <a:buFont typeface="Wingdings" pitchFamily="2" charset="2"/>
              <a:buNone/>
            </a:pPr>
            <a:r>
              <a:rPr lang="en-US" sz="1100" i="1" smtClean="0">
                <a:solidFill>
                  <a:schemeClr val="tx1"/>
                </a:solidFill>
                <a:latin typeface="Arial" charset="0"/>
                <a:cs typeface="Arial" charset="0"/>
              </a:rPr>
              <a:t>Kobayashi K, Katsumata T, Yoshizawa S et al. Indications of endoscopic polypectomy for rectal carcinoid tumors and clinical usefulness of endoscopic ultrasonography. Dis Colon Rectum 2005; 48: 285 – 291</a:t>
            </a:r>
            <a:endParaRPr lang="pt-BR" sz="1100" i="1" smtClean="0">
              <a:solidFill>
                <a:schemeClr val="tx1"/>
              </a:solidFill>
              <a:latin typeface="Arial" charset="0"/>
              <a:cs typeface="Arial" charset="0"/>
            </a:endParaRPr>
          </a:p>
          <a:p>
            <a:endParaRPr lang="pt-BR" sz="11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1"/>
          <p:cNvSpPr>
            <a:spLocks noGrp="1"/>
          </p:cNvSpPr>
          <p:nvPr>
            <p:ph type="title"/>
          </p:nvPr>
        </p:nvSpPr>
        <p:spPr/>
        <p:txBody>
          <a:bodyPr/>
          <a:lstStyle/>
          <a:p>
            <a:r>
              <a:rPr lang="pt-BR" b="1" smtClean="0">
                <a:latin typeface="Arial" charset="0"/>
                <a:cs typeface="Arial" charset="0"/>
              </a:rPr>
              <a:t>TRATAMENTO</a:t>
            </a:r>
          </a:p>
        </p:txBody>
      </p:sp>
      <p:sp>
        <p:nvSpPr>
          <p:cNvPr id="48131" name="Espaço Reservado para Conteúdo 2"/>
          <p:cNvSpPr>
            <a:spLocks noGrp="1"/>
          </p:cNvSpPr>
          <p:nvPr>
            <p:ph idx="1"/>
          </p:nvPr>
        </p:nvSpPr>
        <p:spPr>
          <a:xfrm>
            <a:off x="457200" y="1673225"/>
            <a:ext cx="8229600" cy="4924425"/>
          </a:xfrm>
        </p:spPr>
        <p:txBody>
          <a:bodyPr/>
          <a:lstStyle/>
          <a:p>
            <a:r>
              <a:rPr lang="en-US" sz="2400" smtClean="0">
                <a:solidFill>
                  <a:schemeClr val="tx1"/>
                </a:solidFill>
                <a:latin typeface="Arial" charset="0"/>
                <a:cs typeface="Arial" charset="0"/>
              </a:rPr>
              <a:t>T1aN0 (≤ 1 cm; sem invasão submucosa) </a:t>
            </a:r>
            <a:r>
              <a:rPr lang="en-US" sz="2400" smtClean="0">
                <a:solidFill>
                  <a:schemeClr val="tx1"/>
                </a:solidFill>
                <a:latin typeface="Arial" charset="0"/>
                <a:cs typeface="Arial" charset="0"/>
                <a:sym typeface="Wingdings" pitchFamily="2" charset="2"/>
              </a:rPr>
              <a:t> excisão local endoscópica ou cirúrgica</a:t>
            </a:r>
            <a:endParaRPr lang="en-US" sz="2400" smtClean="0">
              <a:solidFill>
                <a:schemeClr val="tx1"/>
              </a:solidFill>
              <a:latin typeface="Arial" charset="0"/>
              <a:cs typeface="Arial" charset="0"/>
            </a:endParaRPr>
          </a:p>
          <a:p>
            <a:endParaRPr lang="en-US" sz="2400" smtClean="0">
              <a:solidFill>
                <a:schemeClr val="tx1"/>
              </a:solidFill>
              <a:latin typeface="Arial" charset="0"/>
              <a:cs typeface="Arial" charset="0"/>
            </a:endParaRP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Okamoto Y, Fujii M, Tateiwa S, et al. Treatment of multiple rectal carcinoids by endoscopic mucosal resection using a device for esophageal variceal ligation. Endoscopy 2004;36:469–470.</a:t>
            </a:r>
          </a:p>
          <a:p>
            <a:pPr algn="r">
              <a:buFont typeface="Wingdings" pitchFamily="2" charset="2"/>
              <a:buNone/>
            </a:pPr>
            <a:r>
              <a:rPr lang="en-US" sz="1200" i="1" smtClean="0">
                <a:solidFill>
                  <a:schemeClr val="tx1"/>
                </a:solidFill>
                <a:latin typeface="Arial" charset="0"/>
                <a:cs typeface="Arial" charset="0"/>
              </a:rPr>
              <a:t>Moon, SH. et al. Endoscopic Submucosal dissection for rectal neuroendocrine (carcinoid) tumors. Jounal of Laparoendoscopic &amp; advanced surgical techniques. 2011; 21(8): 695 – 699.</a:t>
            </a:r>
          </a:p>
          <a:p>
            <a:pPr>
              <a:buFont typeface="Wingdings" pitchFamily="2" charset="2"/>
              <a:buNone/>
            </a:pPr>
            <a:endParaRPr lang="en-US" sz="2400" i="1" smtClean="0">
              <a:solidFill>
                <a:schemeClr val="tx1"/>
              </a:solidFill>
              <a:latin typeface="Arial" charset="0"/>
              <a:cs typeface="Arial" charset="0"/>
            </a:endParaRPr>
          </a:p>
          <a:p>
            <a:r>
              <a:rPr lang="en-US" sz="2400" smtClean="0">
                <a:solidFill>
                  <a:schemeClr val="tx1"/>
                </a:solidFill>
                <a:latin typeface="Arial" charset="0"/>
                <a:cs typeface="Arial" charset="0"/>
              </a:rPr>
              <a:t>ESD x EMR</a:t>
            </a:r>
          </a:p>
          <a:p>
            <a:pPr algn="r">
              <a:buFont typeface="Wingdings" pitchFamily="2" charset="2"/>
              <a:buNone/>
            </a:pPr>
            <a:r>
              <a:rPr lang="en-US" sz="1200" i="1" smtClean="0">
                <a:solidFill>
                  <a:schemeClr val="tx1"/>
                </a:solidFill>
                <a:latin typeface="Arial" charset="0"/>
                <a:cs typeface="Arial" charset="0"/>
              </a:rPr>
              <a:t>				</a:t>
            </a: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Lee DS., et al. The feasibility of endoscopic submucosal dissection for rectal carcinoid tumors: comparison with endoscopic mucosal resection. Endoscopy 2010; 42: 647 – 651</a:t>
            </a:r>
          </a:p>
          <a:p>
            <a:pPr algn="r">
              <a:buFont typeface="Wingdings" pitchFamily="2" charset="2"/>
              <a:buNone/>
            </a:pPr>
            <a:r>
              <a:rPr lang="en-US" sz="1200" i="1" smtClean="0">
                <a:solidFill>
                  <a:schemeClr val="tx1"/>
                </a:solidFill>
                <a:latin typeface="Arial" charset="0"/>
                <a:cs typeface="Arial" charset="0"/>
              </a:rPr>
              <a:t>				Onozato Y., Kakizaki S., Ishihara H., et al. Endoscopic submucosal dissection for rectal tumors. Endoscopy 2007; 39: 423 – 427</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ESD</a:t>
            </a:r>
            <a:endParaRPr lang="pt-BR" b="1" dirty="0">
              <a:effectLst>
                <a:outerShdw blurRad="38100" dist="38100" dir="2700000" algn="tl">
                  <a:srgbClr val="000000">
                    <a:alpha val="43137"/>
                  </a:srgbClr>
                </a:outerShdw>
              </a:effectLst>
              <a:latin typeface="Arial" pitchFamily="34" charset="0"/>
              <a:cs typeface="Arial" pitchFamily="34" charset="0"/>
            </a:endParaRPr>
          </a:p>
        </p:txBody>
      </p:sp>
      <p:pic>
        <p:nvPicPr>
          <p:cNvPr id="49155" name="Picture 2"/>
          <p:cNvPicPr>
            <a:picLocks noGrp="1" noChangeAspect="1" noChangeArrowheads="1"/>
          </p:cNvPicPr>
          <p:nvPr>
            <p:ph idx="1"/>
          </p:nvPr>
        </p:nvPicPr>
        <p:blipFill>
          <a:blip r:embed="rId3" cstate="print"/>
          <a:srcRect/>
          <a:stretch>
            <a:fillRect/>
          </a:stretch>
        </p:blipFill>
        <p:spPr>
          <a:xfrm>
            <a:off x="1119188" y="1362075"/>
            <a:ext cx="6905625" cy="4514850"/>
          </a:xfrm>
        </p:spPr>
      </p:pic>
      <p:sp>
        <p:nvSpPr>
          <p:cNvPr id="49156" name="Retângulo 5"/>
          <p:cNvSpPr>
            <a:spLocks noChangeArrowheads="1"/>
          </p:cNvSpPr>
          <p:nvPr/>
        </p:nvSpPr>
        <p:spPr bwMode="auto">
          <a:xfrm>
            <a:off x="323850" y="6021388"/>
            <a:ext cx="8569325" cy="523875"/>
          </a:xfrm>
          <a:prstGeom prst="rect">
            <a:avLst/>
          </a:prstGeom>
          <a:noFill/>
          <a:ln w="9525">
            <a:noFill/>
            <a:miter lim="800000"/>
            <a:headEnd/>
            <a:tailEnd/>
          </a:ln>
        </p:spPr>
        <p:txBody>
          <a:bodyPr>
            <a:spAutoFit/>
          </a:bodyPr>
          <a:lstStyle/>
          <a:p>
            <a:pPr algn="r"/>
            <a:r>
              <a:rPr lang="en-US" sz="1400" i="1"/>
              <a:t>Moon, SH. et al. Endoscopic Submucosal dissection for rectal neuroendocrine (carcinoid) tumors. Jounal of Laparoendoscopic &amp; advanced surgical techniques. 2011; 21(8): 695 – 699.</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TRATAMENTO</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50179" name="Espaço Reservado para Conteúdo 2"/>
          <p:cNvSpPr>
            <a:spLocks noGrp="1"/>
          </p:cNvSpPr>
          <p:nvPr>
            <p:ph idx="1"/>
          </p:nvPr>
        </p:nvSpPr>
        <p:spPr>
          <a:xfrm>
            <a:off x="395288" y="1600200"/>
            <a:ext cx="8497887" cy="4924425"/>
          </a:xfrm>
        </p:spPr>
        <p:txBody>
          <a:bodyPr/>
          <a:lstStyle/>
          <a:p>
            <a:r>
              <a:rPr lang="en-US" sz="2400" smtClean="0">
                <a:solidFill>
                  <a:schemeClr val="tx1"/>
                </a:solidFill>
                <a:latin typeface="Arial" charset="0"/>
                <a:cs typeface="Arial" charset="0"/>
              </a:rPr>
              <a:t> T1bN0 (10,1 – 20 mm) </a:t>
            </a:r>
            <a:r>
              <a:rPr lang="en-US" sz="2400" smtClean="0">
                <a:solidFill>
                  <a:schemeClr val="tx1"/>
                </a:solidFill>
                <a:latin typeface="Arial" charset="0"/>
                <a:cs typeface="Arial" charset="0"/>
                <a:sym typeface="Wingdings" pitchFamily="2" charset="2"/>
              </a:rPr>
              <a:t> sem consenso</a:t>
            </a:r>
            <a:endParaRPr lang="en-US" sz="2400" smtClean="0">
              <a:solidFill>
                <a:schemeClr val="tx1"/>
              </a:solidFill>
              <a:latin typeface="Arial" charset="0"/>
              <a:cs typeface="Arial" charset="0"/>
            </a:endParaRPr>
          </a:p>
          <a:p>
            <a:endParaRPr lang="en-US" sz="1800" i="1" smtClean="0">
              <a:solidFill>
                <a:schemeClr val="tx1"/>
              </a:solidFill>
              <a:latin typeface="Arial" charset="0"/>
              <a:cs typeface="Arial" charset="0"/>
            </a:endParaRPr>
          </a:p>
          <a:p>
            <a:pPr algn="r">
              <a:buFont typeface="Wingdings" pitchFamily="2" charset="2"/>
              <a:buNone/>
            </a:pPr>
            <a:endParaRPr lang="en-US"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Kwaan MR, Goldberg JE, Bleday R. Rectal carcinoid tumors: review of results after endoscopic and surgical therapy. Arch Surg 2008;143:471–475.</a:t>
            </a:r>
          </a:p>
          <a:p>
            <a:pPr>
              <a:buFont typeface="Wingdings" pitchFamily="2" charset="2"/>
              <a:buNone/>
            </a:pPr>
            <a:endParaRPr lang="en-US" sz="1800" i="1" smtClean="0">
              <a:solidFill>
                <a:schemeClr val="tx1"/>
              </a:solidFill>
              <a:latin typeface="Arial" charset="0"/>
              <a:cs typeface="Arial" charset="0"/>
            </a:endParaRPr>
          </a:p>
          <a:p>
            <a:pPr>
              <a:buFont typeface="Wingdings" pitchFamily="2" charset="2"/>
              <a:buNone/>
            </a:pPr>
            <a:endParaRPr lang="pt-BR" sz="1800" smtClean="0">
              <a:solidFill>
                <a:schemeClr val="tx1"/>
              </a:solidFill>
              <a:latin typeface="Arial" charset="0"/>
              <a:cs typeface="Arial" charset="0"/>
            </a:endParaRPr>
          </a:p>
          <a:p>
            <a:pPr>
              <a:lnSpc>
                <a:spcPct val="150000"/>
              </a:lnSpc>
            </a:pPr>
            <a:r>
              <a:rPr lang="en-US" sz="2400" smtClean="0">
                <a:solidFill>
                  <a:schemeClr val="tx1"/>
                </a:solidFill>
                <a:latin typeface="Arial" charset="0"/>
                <a:cs typeface="Arial" charset="0"/>
              </a:rPr>
              <a:t>Japão </a:t>
            </a:r>
            <a:r>
              <a:rPr lang="en-US" sz="2400" smtClean="0">
                <a:solidFill>
                  <a:schemeClr val="tx1"/>
                </a:solidFill>
                <a:latin typeface="Arial" charset="0"/>
                <a:cs typeface="Arial" charset="0"/>
                <a:sym typeface="Wingdings" pitchFamily="2" charset="2"/>
              </a:rPr>
              <a:t> ressecção cirúrgica similar aos a</a:t>
            </a:r>
            <a:r>
              <a:rPr lang="en-US" sz="2400" smtClean="0">
                <a:solidFill>
                  <a:schemeClr val="tx1"/>
                </a:solidFill>
                <a:latin typeface="Arial" charset="0"/>
                <a:cs typeface="Arial" charset="0"/>
              </a:rPr>
              <a:t>denocarcinomas</a:t>
            </a:r>
          </a:p>
          <a:p>
            <a:pPr lvl="1">
              <a:lnSpc>
                <a:spcPct val="150000"/>
              </a:lnSpc>
            </a:pPr>
            <a:r>
              <a:rPr lang="en-US" smtClean="0">
                <a:latin typeface="Arial" charset="0"/>
                <a:cs typeface="Arial" charset="0"/>
              </a:rPr>
              <a:t>Linfadenectomia regional </a:t>
            </a:r>
            <a:r>
              <a:rPr lang="en-US" smtClean="0">
                <a:latin typeface="Arial" charset="0"/>
                <a:cs typeface="Arial" charset="0"/>
                <a:sym typeface="Wingdings" pitchFamily="2" charset="2"/>
              </a:rPr>
              <a:t> tratamento padrão</a:t>
            </a:r>
            <a:endParaRPr lang="pt-BR" smtClean="0">
              <a:latin typeface="Arial" charset="0"/>
              <a:cs typeface="Arial" charset="0"/>
            </a:endParaRPr>
          </a:p>
          <a:p>
            <a:pPr>
              <a:buFont typeface="Wingdings" pitchFamily="2" charset="2"/>
              <a:buNone/>
            </a:pPr>
            <a:r>
              <a:rPr lang="en-US" sz="1800" smtClean="0">
                <a:solidFill>
                  <a:schemeClr val="tx1"/>
                </a:solidFill>
                <a:latin typeface="Arial" charset="0"/>
                <a:cs typeface="Arial" charset="0"/>
              </a:rPr>
              <a:t> </a:t>
            </a:r>
          </a:p>
          <a:p>
            <a:pPr>
              <a:buFont typeface="Wingdings" pitchFamily="2" charset="2"/>
              <a:buNone/>
            </a:pPr>
            <a:endParaRPr lang="pt-BR" sz="1800" smtClean="0">
              <a:solidFill>
                <a:schemeClr val="tx1"/>
              </a:solidFill>
              <a:latin typeface="Arial" charset="0"/>
              <a:cs typeface="Arial" charset="0"/>
            </a:endParaRPr>
          </a:p>
          <a:p>
            <a:pPr algn="r">
              <a:buFont typeface="Wingdings" pitchFamily="2" charset="2"/>
              <a:buNone/>
            </a:pPr>
            <a:r>
              <a:rPr lang="en-US" sz="1200" smtClean="0">
                <a:solidFill>
                  <a:schemeClr val="tx1"/>
                </a:solidFill>
                <a:latin typeface="Arial" charset="0"/>
                <a:cs typeface="Arial" charset="0"/>
              </a:rPr>
              <a:t>		 </a:t>
            </a:r>
            <a:r>
              <a:rPr lang="en-US" sz="1200" i="1" smtClean="0">
                <a:solidFill>
                  <a:schemeClr val="tx1"/>
                </a:solidFill>
                <a:latin typeface="Arial" charset="0"/>
                <a:cs typeface="Arial" charset="0"/>
              </a:rPr>
              <a:t>Konishi T, Watanabe T, Kishimoto J et al. Prognosis and risk factors of metastasis in colorectal carcinoids: results of a nationwide registry over 15 years. Gut. 2007; 56: 863-868  </a:t>
            </a:r>
            <a:endParaRPr lang="pt-BR"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Konishi T, Watanabe T, Kishimoto J et al. Prognosis and metastatic potential of colorectal carcinoids compared with adenocarcinomas: results of a nationwide registry over 15 years. J Clin Oncol 2008; 26: ASCO Abstract 4054  </a:t>
            </a:r>
            <a:endParaRPr lang="pt-BR" sz="1200" i="1"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Tsukamoto S, Fujita S, Yamaguchi T et al. Clinicopathological characteristics and prognosis of rectal well−differentiated neuroendocrine tumors. Int J Colorectal Dis 2008; 23: 1109-1113</a:t>
            </a:r>
            <a:endParaRPr lang="pt-BR" sz="1200" i="1" smtClean="0">
              <a:solidFill>
                <a:schemeClr val="tx1"/>
              </a:solidFill>
              <a:latin typeface="Arial" charset="0"/>
              <a:cs typeface="Arial" charset="0"/>
            </a:endParaRPr>
          </a:p>
          <a:p>
            <a:endParaRPr lang="pt-BR" sz="1800" smtClean="0">
              <a:solidFill>
                <a:schemeClr val="tx1"/>
              </a:solidFill>
              <a:latin typeface="Arial" charset="0"/>
              <a:cs typeface="Arial" charset="0"/>
            </a:endParaRPr>
          </a:p>
          <a:p>
            <a:endParaRPr lang="pt-BR" sz="1800" i="1" smtClean="0">
              <a:solidFill>
                <a:schemeClr val="tx1"/>
              </a:solidFill>
              <a:latin typeface="Arial" charset="0"/>
              <a:cs typeface="Arial" charset="0"/>
            </a:endParaRPr>
          </a:p>
          <a:p>
            <a:pPr>
              <a:buFont typeface="Wingdings" pitchFamily="2" charset="2"/>
              <a:buNone/>
            </a:pPr>
            <a:endParaRPr lang="pt-BR" sz="1800" i="1" smtClean="0">
              <a:solidFill>
                <a:schemeClr val="tx1"/>
              </a:solidFill>
              <a:latin typeface="Arial" charset="0"/>
              <a:cs typeface="Arial" charset="0"/>
            </a:endParaRPr>
          </a:p>
          <a:p>
            <a:pPr>
              <a:buFont typeface="Wingdings" pitchFamily="2" charset="2"/>
              <a:buNone/>
            </a:pPr>
            <a:endParaRPr lang="pt-BR" smtClean="0">
              <a:solidFill>
                <a:schemeClr val="tx1"/>
              </a:solidFill>
              <a:latin typeface="Arial" charset="0"/>
              <a:cs typeface="Arial" charset="0"/>
            </a:endParaRPr>
          </a:p>
          <a:p>
            <a:endParaRPr lang="pt-BR" sz="36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TRATAMENTO</a:t>
            </a:r>
            <a:endParaRPr lang="pt-BR" dirty="0">
              <a:effectLst>
                <a:outerShdw blurRad="38100" dist="38100" dir="2700000" algn="tl">
                  <a:srgbClr val="000000">
                    <a:alpha val="43137"/>
                  </a:srgbClr>
                </a:outerShdw>
              </a:effectLst>
              <a:latin typeface="Arial" pitchFamily="34" charset="0"/>
              <a:cs typeface="Arial" pitchFamily="34" charset="0"/>
            </a:endParaRPr>
          </a:p>
        </p:txBody>
      </p:sp>
      <p:sp>
        <p:nvSpPr>
          <p:cNvPr id="51203" name="Espaço Reservado para Conteúdo 2"/>
          <p:cNvSpPr>
            <a:spLocks noGrp="1"/>
          </p:cNvSpPr>
          <p:nvPr>
            <p:ph idx="1"/>
          </p:nvPr>
        </p:nvSpPr>
        <p:spPr>
          <a:xfrm>
            <a:off x="457200" y="1744663"/>
            <a:ext cx="8229600" cy="4924425"/>
          </a:xfrm>
        </p:spPr>
        <p:txBody>
          <a:bodyPr/>
          <a:lstStyle/>
          <a:p>
            <a:r>
              <a:rPr lang="en-US" sz="2400" smtClean="0">
                <a:solidFill>
                  <a:schemeClr val="tx1"/>
                </a:solidFill>
                <a:latin typeface="Arial" charset="0"/>
                <a:cs typeface="Arial" charset="0"/>
              </a:rPr>
              <a:t>T2 (&gt; 20 mm) ou ulcerados </a:t>
            </a:r>
            <a:r>
              <a:rPr lang="pt-BR" sz="2400" smtClean="0">
                <a:solidFill>
                  <a:schemeClr val="tx1"/>
                </a:solidFill>
                <a:latin typeface="Arial" charset="0"/>
                <a:cs typeface="Arial" charset="0"/>
                <a:sym typeface="Wingdings" pitchFamily="2" charset="2"/>
              </a:rPr>
              <a:t></a:t>
            </a:r>
            <a:r>
              <a:rPr lang="en-US" sz="2400" smtClean="0">
                <a:solidFill>
                  <a:schemeClr val="tx1"/>
                </a:solidFill>
                <a:latin typeface="Arial" charset="0"/>
                <a:cs typeface="Arial" charset="0"/>
              </a:rPr>
              <a:t> </a:t>
            </a:r>
            <a:r>
              <a:rPr lang="pt-BR" sz="2400" smtClean="0">
                <a:solidFill>
                  <a:schemeClr val="tx1"/>
                </a:solidFill>
                <a:latin typeface="Arial" charset="0"/>
                <a:cs typeface="Arial" charset="0"/>
              </a:rPr>
              <a:t>Ressecção cirúrgica com linfadenectomia</a:t>
            </a:r>
          </a:p>
          <a:p>
            <a:endParaRPr lang="pt-BR" sz="2400" smtClean="0">
              <a:solidFill>
                <a:schemeClr val="tx1"/>
              </a:solidFill>
              <a:latin typeface="Arial" charset="0"/>
              <a:cs typeface="Arial" charset="0"/>
            </a:endParaRPr>
          </a:p>
          <a:p>
            <a:endParaRPr lang="pt-BR" sz="2400" smtClean="0">
              <a:solidFill>
                <a:schemeClr val="tx1"/>
              </a:solidFill>
              <a:latin typeface="Arial" charset="0"/>
              <a:cs typeface="Arial" charset="0"/>
            </a:endParaRPr>
          </a:p>
          <a:p>
            <a:endParaRPr lang="pt-BR" sz="2400" smtClean="0">
              <a:solidFill>
                <a:schemeClr val="tx1"/>
              </a:solidFill>
              <a:latin typeface="Arial" charset="0"/>
              <a:cs typeface="Arial" charset="0"/>
            </a:endParaRPr>
          </a:p>
          <a:p>
            <a:r>
              <a:rPr lang="pt-BR" sz="2400" smtClean="0">
                <a:solidFill>
                  <a:schemeClr val="tx1"/>
                </a:solidFill>
                <a:latin typeface="Arial" charset="0"/>
                <a:cs typeface="Arial" charset="0"/>
              </a:rPr>
              <a:t>Metástase </a:t>
            </a:r>
            <a:r>
              <a:rPr lang="pt-BR" sz="2400" smtClean="0">
                <a:solidFill>
                  <a:schemeClr val="tx1"/>
                </a:solidFill>
                <a:latin typeface="Arial" charset="0"/>
                <a:cs typeface="Arial" charset="0"/>
                <a:sym typeface="Wingdings" pitchFamily="2" charset="2"/>
              </a:rPr>
              <a:t> </a:t>
            </a:r>
            <a:r>
              <a:rPr lang="pt-BR" sz="2400" smtClean="0">
                <a:solidFill>
                  <a:schemeClr val="tx1"/>
                </a:solidFill>
                <a:latin typeface="Arial" charset="0"/>
                <a:cs typeface="Arial" charset="0"/>
              </a:rPr>
              <a:t>cirurgias citorredutoras hepáticas</a:t>
            </a:r>
          </a:p>
          <a:p>
            <a:pPr lvl="1"/>
            <a:r>
              <a:rPr lang="pt-BR" smtClean="0">
                <a:latin typeface="Arial" charset="0"/>
                <a:cs typeface="Arial" charset="0"/>
              </a:rPr>
              <a:t>QT (estreptozotocina e 5-fluorouracil)</a:t>
            </a:r>
          </a:p>
          <a:p>
            <a:pPr lvl="1"/>
            <a:r>
              <a:rPr lang="pt-BR" smtClean="0">
                <a:latin typeface="Arial" charset="0"/>
                <a:cs typeface="Arial" charset="0"/>
              </a:rPr>
              <a:t>Quimioembolização</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dirty="0" smtClean="0">
                <a:effectLst>
                  <a:outerShdw blurRad="38100" dist="38100" dir="2700000" algn="tl">
                    <a:srgbClr val="000000">
                      <a:alpha val="43137"/>
                    </a:srgbClr>
                  </a:outerShdw>
                </a:effectLst>
                <a:latin typeface="Arial" pitchFamily="34" charset="0"/>
                <a:cs typeface="Arial" pitchFamily="34" charset="0"/>
              </a:rPr>
              <a:t>SOBREVIDA</a:t>
            </a:r>
            <a:endParaRPr lang="pt-BR" b="1" dirty="0">
              <a:effectLst>
                <a:outerShdw blurRad="38100" dist="38100" dir="2700000" algn="tl">
                  <a:srgbClr val="000000">
                    <a:alpha val="43137"/>
                  </a:srgbClr>
                </a:outerShdw>
              </a:effectLst>
              <a:latin typeface="Arial" pitchFamily="34" charset="0"/>
              <a:cs typeface="Arial" pitchFamily="34" charset="0"/>
            </a:endParaRPr>
          </a:p>
        </p:txBody>
      </p:sp>
      <p:sp>
        <p:nvSpPr>
          <p:cNvPr id="52227" name="Espaço Reservado para Conteúdo 2"/>
          <p:cNvSpPr>
            <a:spLocks noGrp="1"/>
          </p:cNvSpPr>
          <p:nvPr>
            <p:ph idx="1"/>
          </p:nvPr>
        </p:nvSpPr>
        <p:spPr/>
        <p:txBody>
          <a:bodyPr/>
          <a:lstStyle/>
          <a:p>
            <a:pPr>
              <a:lnSpc>
                <a:spcPct val="150000"/>
              </a:lnSpc>
            </a:pPr>
            <a:r>
              <a:rPr lang="pt-BR" sz="2400" smtClean="0">
                <a:solidFill>
                  <a:schemeClr val="tx1"/>
                </a:solidFill>
                <a:latin typeface="Arial" charset="0"/>
                <a:cs typeface="Arial" charset="0"/>
              </a:rPr>
              <a:t>Sobrevida em 5 anos</a:t>
            </a:r>
          </a:p>
          <a:p>
            <a:pPr lvl="1">
              <a:lnSpc>
                <a:spcPct val="150000"/>
              </a:lnSpc>
            </a:pPr>
            <a:r>
              <a:rPr lang="en-US" smtClean="0">
                <a:latin typeface="Arial" charset="0"/>
                <a:cs typeface="Arial" charset="0"/>
              </a:rPr>
              <a:t>Linfonodo negativo, sem invasão vascular ou infiltração de submucosa </a:t>
            </a:r>
            <a:r>
              <a:rPr lang="en-US" smtClean="0">
                <a:latin typeface="Arial" charset="0"/>
                <a:cs typeface="Arial" charset="0"/>
                <a:sym typeface="Wingdings" pitchFamily="2" charset="2"/>
              </a:rPr>
              <a:t>  </a:t>
            </a:r>
            <a:r>
              <a:rPr lang="en-US" smtClean="0">
                <a:latin typeface="Arial" charset="0"/>
                <a:cs typeface="Arial" charset="0"/>
              </a:rPr>
              <a:t>98,9% - 100%</a:t>
            </a:r>
          </a:p>
          <a:p>
            <a:pPr lvl="1">
              <a:lnSpc>
                <a:spcPct val="150000"/>
              </a:lnSpc>
            </a:pPr>
            <a:r>
              <a:rPr lang="en-US" smtClean="0">
                <a:latin typeface="Arial" charset="0"/>
                <a:cs typeface="Arial" charset="0"/>
              </a:rPr>
              <a:t>Linfonodo positivo </a:t>
            </a:r>
            <a:r>
              <a:rPr lang="en-US" smtClean="0">
                <a:latin typeface="Arial" charset="0"/>
                <a:cs typeface="Arial" charset="0"/>
                <a:sym typeface="Wingdings" pitchFamily="2" charset="2"/>
              </a:rPr>
              <a:t></a:t>
            </a:r>
            <a:r>
              <a:rPr lang="en-US" smtClean="0">
                <a:latin typeface="Arial" charset="0"/>
                <a:cs typeface="Arial" charset="0"/>
              </a:rPr>
              <a:t> 54% - 73%</a:t>
            </a:r>
            <a:endParaRPr lang="pt-BR" smtClean="0">
              <a:latin typeface="Arial" charset="0"/>
              <a:cs typeface="Arial" charset="0"/>
            </a:endParaRPr>
          </a:p>
          <a:p>
            <a:pPr lvl="1">
              <a:lnSpc>
                <a:spcPct val="150000"/>
              </a:lnSpc>
            </a:pPr>
            <a:r>
              <a:rPr lang="en-US" smtClean="0">
                <a:latin typeface="Arial" charset="0"/>
                <a:cs typeface="Arial" charset="0"/>
              </a:rPr>
              <a:t>Metástase </a:t>
            </a:r>
            <a:r>
              <a:rPr lang="en-US" smtClean="0">
                <a:latin typeface="Arial" charset="0"/>
                <a:cs typeface="Arial" charset="0"/>
                <a:sym typeface="Wingdings" pitchFamily="2" charset="2"/>
              </a:rPr>
              <a:t> </a:t>
            </a:r>
            <a:r>
              <a:rPr lang="en-US" smtClean="0">
                <a:latin typeface="Arial" charset="0"/>
                <a:cs typeface="Arial" charset="0"/>
              </a:rPr>
              <a:t>15% - 30%</a:t>
            </a:r>
            <a:endParaRPr lang="pt-BR" smtClean="0">
              <a:latin typeface="Arial" charset="0"/>
              <a:cs typeface="Arial" charset="0"/>
            </a:endParaRPr>
          </a:p>
          <a:p>
            <a:pPr>
              <a:buFont typeface="Wingdings" pitchFamily="2" charset="2"/>
              <a:buNone/>
            </a:pPr>
            <a:endParaRPr lang="pt-BR" sz="2400"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Modlin I, Drozdov I, Gustafsson B et al. Rectal neuroendocrine tumors - diagnosis and treatment. In: Modlin I, Oberg K (eds). A century of advances in neuroendocrine tumor biology and treatment. Hannover:Felsenstein CCCP, 2007: 124-133</a:t>
            </a:r>
            <a:endParaRPr lang="pt-BR" sz="1200"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Soga J. Early−stage carcinoids of the gastrointestinal tract: an analysis of 1914 reported cases. Cancer 2005; 103: 1587-1595</a:t>
            </a:r>
            <a:endParaRPr lang="pt-BR" sz="1200" smtClean="0">
              <a:solidFill>
                <a:schemeClr val="tx1"/>
              </a:solidFill>
              <a:latin typeface="Arial" charset="0"/>
              <a:cs typeface="Arial" charset="0"/>
            </a:endParaRPr>
          </a:p>
          <a:p>
            <a:pPr algn="r">
              <a:buFont typeface="Wingdings" pitchFamily="2" charset="2"/>
              <a:buNone/>
            </a:pPr>
            <a:r>
              <a:rPr lang="en-US" sz="1200" i="1" smtClean="0">
                <a:solidFill>
                  <a:schemeClr val="tx1"/>
                </a:solidFill>
                <a:latin typeface="Arial" charset="0"/>
                <a:cs typeface="Arial" charset="0"/>
              </a:rPr>
              <a:t>		Konishi T, Watanabe T, Kishimoto J et al. Prognosis and risk factors of metastasis in colorectal carcinoids: results of a nationwide registry over 15 years. Gut. 2007; 56: 863-868</a:t>
            </a:r>
            <a:endParaRPr lang="pt-BR" sz="1200" smtClean="0">
              <a:solidFill>
                <a:schemeClr val="tx1"/>
              </a:solidFill>
              <a:latin typeface="Arial" charset="0"/>
              <a:cs typeface="Arial" charset="0"/>
            </a:endParaRPr>
          </a:p>
          <a:p>
            <a:pPr>
              <a:buFont typeface="Wingdings" pitchFamily="2" charset="2"/>
              <a:buNone/>
            </a:pPr>
            <a:endParaRPr lang="pt-BR" sz="24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8313" y="260350"/>
            <a:ext cx="8229600" cy="1143000"/>
          </a:xfrm>
        </p:spPr>
        <p:txBody>
          <a:bodyPr/>
          <a:lstStyle/>
          <a:p>
            <a:r>
              <a:rPr lang="en-US" b="1" smtClean="0">
                <a:latin typeface="Arial" charset="0"/>
                <a:cs typeface="Arial" charset="0"/>
              </a:rPr>
              <a:t/>
            </a:r>
            <a:br>
              <a:rPr lang="en-US" b="1" smtClean="0">
                <a:latin typeface="Arial" charset="0"/>
                <a:cs typeface="Arial" charset="0"/>
              </a:rPr>
            </a:br>
            <a:r>
              <a:rPr lang="en-US" b="1" smtClean="0">
                <a:latin typeface="Arial" charset="0"/>
                <a:cs typeface="Arial" charset="0"/>
              </a:rPr>
              <a:t>CT  ABDOMINAL</a:t>
            </a:r>
            <a:br>
              <a:rPr lang="en-US" b="1" smtClean="0">
                <a:latin typeface="Arial" charset="0"/>
                <a:cs typeface="Arial" charset="0"/>
              </a:rPr>
            </a:br>
            <a:endParaRPr lang="en-US" b="1" smtClean="0">
              <a:latin typeface="Arial" charset="0"/>
              <a:cs typeface="Arial" charset="0"/>
            </a:endParaRPr>
          </a:p>
        </p:txBody>
      </p:sp>
      <p:sp>
        <p:nvSpPr>
          <p:cNvPr id="7171" name="Espaço Reservado para Conteúdo 5"/>
          <p:cNvSpPr>
            <a:spLocks noGrp="1"/>
          </p:cNvSpPr>
          <p:nvPr>
            <p:ph idx="1"/>
          </p:nvPr>
        </p:nvSpPr>
        <p:spPr/>
        <p:txBody>
          <a:bodyPr/>
          <a:lstStyle/>
          <a:p>
            <a:endParaRPr lang="pt-BR" smtClean="0"/>
          </a:p>
        </p:txBody>
      </p:sp>
      <p:pic>
        <p:nvPicPr>
          <p:cNvPr id="7172" name="Imagem 6"/>
          <p:cNvPicPr>
            <a:picLocks noChangeAspect="1" noChangeArrowheads="1"/>
          </p:cNvPicPr>
          <p:nvPr/>
        </p:nvPicPr>
        <p:blipFill>
          <a:blip r:embed="rId2" cstate="print"/>
          <a:srcRect/>
          <a:stretch>
            <a:fillRect/>
          </a:stretch>
        </p:blipFill>
        <p:spPr bwMode="auto">
          <a:xfrm>
            <a:off x="34925" y="1341438"/>
            <a:ext cx="4681538" cy="4895850"/>
          </a:xfrm>
          <a:prstGeom prst="rect">
            <a:avLst/>
          </a:prstGeom>
          <a:noFill/>
          <a:ln w="9525">
            <a:noFill/>
            <a:miter lim="800000"/>
            <a:headEnd/>
            <a:tailEnd/>
          </a:ln>
        </p:spPr>
      </p:pic>
      <p:pic>
        <p:nvPicPr>
          <p:cNvPr id="7173" name="Imagem 7"/>
          <p:cNvPicPr>
            <a:picLocks noChangeAspect="1" noChangeArrowheads="1"/>
          </p:cNvPicPr>
          <p:nvPr/>
        </p:nvPicPr>
        <p:blipFill>
          <a:blip r:embed="rId3" cstate="print"/>
          <a:srcRect/>
          <a:stretch>
            <a:fillRect/>
          </a:stretch>
        </p:blipFill>
        <p:spPr bwMode="auto">
          <a:xfrm>
            <a:off x="4716463" y="1341438"/>
            <a:ext cx="4392612" cy="4895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b="1" i="1" dirty="0" smtClean="0">
                <a:effectLst>
                  <a:outerShdw blurRad="38100" dist="38100" dir="2700000" algn="tl">
                    <a:srgbClr val="000000">
                      <a:alpha val="43137"/>
                    </a:srgbClr>
                  </a:outerShdw>
                </a:effectLst>
                <a:latin typeface="Arial" pitchFamily="34" charset="0"/>
                <a:cs typeface="Arial" pitchFamily="34" charset="0"/>
              </a:rPr>
              <a:t>FOLLOW-UP</a:t>
            </a:r>
            <a:endParaRPr lang="pt-BR" b="1" i="1" dirty="0">
              <a:effectLst>
                <a:outerShdw blurRad="38100" dist="38100" dir="2700000" algn="tl">
                  <a:srgbClr val="000000">
                    <a:alpha val="43137"/>
                  </a:srgbClr>
                </a:outerShdw>
              </a:effectLst>
              <a:latin typeface="Arial" pitchFamily="34" charset="0"/>
              <a:cs typeface="Arial" pitchFamily="34" charset="0"/>
            </a:endParaRPr>
          </a:p>
        </p:txBody>
      </p:sp>
      <p:sp>
        <p:nvSpPr>
          <p:cNvPr id="3" name="Espaço Reservado para Conteúdo 2"/>
          <p:cNvSpPr>
            <a:spLocks noGrp="1"/>
          </p:cNvSpPr>
          <p:nvPr>
            <p:ph idx="1"/>
          </p:nvPr>
        </p:nvSpPr>
        <p:spPr>
          <a:xfrm>
            <a:off x="250825" y="1600200"/>
            <a:ext cx="8569325" cy="4924425"/>
          </a:xfrm>
        </p:spPr>
        <p:txBody>
          <a:bodyPr/>
          <a:lstStyle/>
          <a:p>
            <a:pPr>
              <a:defRPr/>
            </a:pPr>
            <a:endParaRPr lang="en-US" sz="1400" dirty="0" smtClean="0">
              <a:solidFill>
                <a:schemeClr val="tx1"/>
              </a:solidFill>
              <a:latin typeface="Arial" pitchFamily="34" charset="0"/>
              <a:cs typeface="Arial" pitchFamily="34" charset="0"/>
            </a:endParaRPr>
          </a:p>
          <a:p>
            <a:pPr>
              <a:defRPr/>
            </a:pPr>
            <a:r>
              <a:rPr lang="en-US" sz="2400" dirty="0" err="1" smtClean="0">
                <a:solidFill>
                  <a:schemeClr val="tx1"/>
                </a:solidFill>
                <a:latin typeface="Arial" pitchFamily="34" charset="0"/>
                <a:cs typeface="Arial" pitchFamily="34" charset="0"/>
              </a:rPr>
              <a:t>Seguimento</a:t>
            </a:r>
            <a:r>
              <a:rPr lang="en-US" sz="2400" dirty="0" smtClean="0">
                <a:solidFill>
                  <a:schemeClr val="tx1"/>
                </a:solidFill>
                <a:latin typeface="Arial" pitchFamily="34" charset="0"/>
                <a:cs typeface="Arial" pitchFamily="34" charset="0"/>
              </a:rPr>
              <a:t> de 10 </a:t>
            </a:r>
            <a:r>
              <a:rPr lang="en-US" sz="2400" dirty="0" err="1" smtClean="0">
                <a:solidFill>
                  <a:schemeClr val="tx1"/>
                </a:solidFill>
                <a:latin typeface="Arial" pitchFamily="34" charset="0"/>
                <a:cs typeface="Arial" pitchFamily="34" charset="0"/>
              </a:rPr>
              <a:t>anos</a:t>
            </a:r>
            <a:r>
              <a:rPr lang="en-US" sz="2400" dirty="0" smtClean="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sym typeface="Wingdings" pitchFamily="2" charset="2"/>
              </a:rPr>
              <a:t>metástase</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sym typeface="Wingdings" pitchFamily="2" charset="2"/>
              </a:rPr>
              <a:t>tardia</a:t>
            </a:r>
            <a:endParaRPr lang="en-US" sz="2400" dirty="0" smtClean="0">
              <a:solidFill>
                <a:schemeClr val="tx1"/>
              </a:solidFill>
              <a:latin typeface="Arial" pitchFamily="34" charset="0"/>
              <a:cs typeface="Arial" pitchFamily="34" charset="0"/>
            </a:endParaRPr>
          </a:p>
          <a:p>
            <a:pPr>
              <a:buFont typeface="Wingdings" pitchFamily="2" charset="2"/>
              <a:buNone/>
              <a:defRPr/>
            </a:pPr>
            <a:endParaRPr lang="pt-BR" sz="1400" dirty="0" smtClean="0">
              <a:solidFill>
                <a:schemeClr val="tx1"/>
              </a:solidFill>
              <a:latin typeface="Arial" pitchFamily="34" charset="0"/>
              <a:cs typeface="Arial" pitchFamily="34" charset="0"/>
            </a:endParaRPr>
          </a:p>
          <a:p>
            <a:pPr algn="r">
              <a:buFont typeface="Wingdings" pitchFamily="2" charset="2"/>
              <a:buNone/>
              <a:defRPr/>
            </a:pPr>
            <a:r>
              <a:rPr lang="en-US" sz="1400" i="1" dirty="0" smtClean="0">
                <a:solidFill>
                  <a:schemeClr val="tx1"/>
                </a:solidFill>
                <a:latin typeface="Arial" pitchFamily="34" charset="0"/>
                <a:cs typeface="Arial" pitchFamily="34" charset="0"/>
              </a:rPr>
              <a:t>		</a:t>
            </a:r>
          </a:p>
          <a:p>
            <a:pPr algn="r">
              <a:buFont typeface="Wingdings" pitchFamily="2" charset="2"/>
              <a:buNone/>
              <a:defRPr/>
            </a:pPr>
            <a:r>
              <a:rPr lang="en-US" sz="1200" i="1" dirty="0" smtClean="0">
                <a:solidFill>
                  <a:schemeClr val="tx1"/>
                </a:solidFill>
                <a:latin typeface="Arial" pitchFamily="34" charset="0"/>
                <a:cs typeface="Arial" pitchFamily="34" charset="0"/>
              </a:rPr>
              <a:t>		</a:t>
            </a:r>
            <a:r>
              <a:rPr lang="en-US" sz="1200" i="1" dirty="0" err="1" smtClean="0">
                <a:solidFill>
                  <a:schemeClr val="tx1"/>
                </a:solidFill>
                <a:latin typeface="Arial" pitchFamily="34" charset="0"/>
                <a:cs typeface="Arial" pitchFamily="34" charset="0"/>
              </a:rPr>
              <a:t>Kwaan</a:t>
            </a:r>
            <a:r>
              <a:rPr lang="en-US" sz="1200" i="1" dirty="0" smtClean="0">
                <a:solidFill>
                  <a:schemeClr val="tx1"/>
                </a:solidFill>
                <a:latin typeface="Arial" pitchFamily="34" charset="0"/>
                <a:cs typeface="Arial" pitchFamily="34" charset="0"/>
              </a:rPr>
              <a:t> MR, Goldberg JE, </a:t>
            </a:r>
            <a:r>
              <a:rPr lang="en-US" sz="1200" i="1" dirty="0" err="1" smtClean="0">
                <a:solidFill>
                  <a:schemeClr val="tx1"/>
                </a:solidFill>
                <a:latin typeface="Arial" pitchFamily="34" charset="0"/>
                <a:cs typeface="Arial" pitchFamily="34" charset="0"/>
              </a:rPr>
              <a:t>Bleday</a:t>
            </a:r>
            <a:r>
              <a:rPr lang="en-US" sz="1200" i="1" dirty="0" smtClean="0">
                <a:solidFill>
                  <a:schemeClr val="tx1"/>
                </a:solidFill>
                <a:latin typeface="Arial" pitchFamily="34" charset="0"/>
                <a:cs typeface="Arial" pitchFamily="34" charset="0"/>
              </a:rPr>
              <a:t> R: Rectal </a:t>
            </a:r>
            <a:r>
              <a:rPr lang="en-US" sz="1200" i="1" dirty="0" err="1" smtClean="0">
                <a:solidFill>
                  <a:schemeClr val="tx1"/>
                </a:solidFill>
                <a:latin typeface="Arial" pitchFamily="34" charset="0"/>
                <a:cs typeface="Arial" pitchFamily="34" charset="0"/>
              </a:rPr>
              <a:t>carcinoid</a:t>
            </a:r>
            <a:r>
              <a:rPr lang="en-US" sz="1200" i="1" dirty="0" smtClean="0">
                <a:solidFill>
                  <a:schemeClr val="tx1"/>
                </a:solidFill>
                <a:latin typeface="Arial" pitchFamily="34" charset="0"/>
                <a:cs typeface="Arial" pitchFamily="34" charset="0"/>
              </a:rPr>
              <a:t> tumors: review of results after endoscopic and surgical therapy. Arch </a:t>
            </a:r>
            <a:r>
              <a:rPr lang="en-US" sz="1200" i="1" dirty="0" err="1" smtClean="0">
                <a:solidFill>
                  <a:schemeClr val="tx1"/>
                </a:solidFill>
                <a:latin typeface="Arial" pitchFamily="34" charset="0"/>
                <a:cs typeface="Arial" pitchFamily="34" charset="0"/>
              </a:rPr>
              <a:t>Surg</a:t>
            </a:r>
            <a:r>
              <a:rPr lang="en-US" sz="1200" i="1" dirty="0" smtClean="0">
                <a:solidFill>
                  <a:schemeClr val="tx1"/>
                </a:solidFill>
                <a:latin typeface="Arial" pitchFamily="34" charset="0"/>
                <a:cs typeface="Arial" pitchFamily="34" charset="0"/>
              </a:rPr>
              <a:t> 2008; 143: 471–475.</a:t>
            </a:r>
          </a:p>
          <a:p>
            <a:pPr>
              <a:buFont typeface="Wingdings" pitchFamily="2" charset="2"/>
              <a:buNone/>
              <a:defRPr/>
            </a:pPr>
            <a:endParaRPr lang="en-US" sz="1400" i="1" dirty="0" smtClean="0">
              <a:solidFill>
                <a:schemeClr val="tx1"/>
              </a:solidFill>
              <a:latin typeface="Arial" pitchFamily="34" charset="0"/>
              <a:cs typeface="Arial" pitchFamily="34" charset="0"/>
            </a:endParaRPr>
          </a:p>
          <a:p>
            <a:pPr>
              <a:defRPr/>
            </a:pPr>
            <a:endParaRPr lang="en-US" sz="1400" dirty="0" smtClean="0">
              <a:solidFill>
                <a:schemeClr val="tx1"/>
              </a:solidFill>
              <a:latin typeface="Arial" pitchFamily="34" charset="0"/>
              <a:cs typeface="Arial" pitchFamily="34" charset="0"/>
            </a:endParaRPr>
          </a:p>
          <a:p>
            <a:pPr algn="just">
              <a:defRPr/>
            </a:pPr>
            <a:r>
              <a:rPr lang="en-US" sz="2400" dirty="0" smtClean="0">
                <a:solidFill>
                  <a:schemeClr val="tx1"/>
                </a:solidFill>
                <a:latin typeface="Arial" pitchFamily="34" charset="0"/>
                <a:cs typeface="Arial" pitchFamily="34" charset="0"/>
              </a:rPr>
              <a:t>G1 </a:t>
            </a:r>
            <a:r>
              <a:rPr lang="en-US" sz="2400" dirty="0" smtClean="0">
                <a:solidFill>
                  <a:schemeClr val="tx1"/>
                </a:solidFill>
                <a:latin typeface="Arial" pitchFamily="34" charset="0"/>
                <a:cs typeface="Arial" pitchFamily="34" charset="0"/>
                <a:sym typeface="Wingdings" pitchFamily="2" charset="2"/>
              </a:rPr>
              <a:t> </a:t>
            </a:r>
            <a:r>
              <a:rPr lang="en-US" sz="2400" i="1" dirty="0" smtClean="0">
                <a:solidFill>
                  <a:schemeClr val="tx1"/>
                </a:solidFill>
                <a:latin typeface="Arial" pitchFamily="34" charset="0"/>
                <a:cs typeface="Arial" pitchFamily="34" charset="0"/>
              </a:rPr>
              <a:t>follow-up</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endoscópico</a:t>
            </a:r>
            <a:r>
              <a:rPr lang="en-US" sz="2400" dirty="0" smtClean="0">
                <a:solidFill>
                  <a:schemeClr val="tx1"/>
                </a:solidFill>
                <a:latin typeface="Arial" pitchFamily="34" charset="0"/>
                <a:cs typeface="Arial" pitchFamily="34" charset="0"/>
              </a:rPr>
              <a:t> simples (</a:t>
            </a:r>
            <a:r>
              <a:rPr lang="en-US" sz="2400" dirty="0" err="1" smtClean="0">
                <a:solidFill>
                  <a:schemeClr val="tx1"/>
                </a:solidFill>
                <a:latin typeface="Arial" pitchFamily="34" charset="0"/>
                <a:cs typeface="Arial" pitchFamily="34" charset="0"/>
              </a:rPr>
              <a:t>excluir</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recidiva</a:t>
            </a:r>
            <a:r>
              <a:rPr lang="en-US" sz="2400" dirty="0" smtClean="0">
                <a:solidFill>
                  <a:schemeClr val="tx1"/>
                </a:solidFill>
                <a:latin typeface="Arial" pitchFamily="34" charset="0"/>
                <a:cs typeface="Arial" pitchFamily="34" charset="0"/>
              </a:rPr>
              <a:t> local)</a:t>
            </a:r>
          </a:p>
          <a:p>
            <a:pPr algn="just">
              <a:defRPr/>
            </a:pPr>
            <a:endParaRPr lang="en-US" sz="2300" dirty="0" smtClean="0">
              <a:solidFill>
                <a:schemeClr val="tx1"/>
              </a:solidFill>
              <a:latin typeface="Arial" pitchFamily="34" charset="0"/>
              <a:cs typeface="Arial" pitchFamily="34" charset="0"/>
            </a:endParaRPr>
          </a:p>
          <a:p>
            <a:pPr algn="just">
              <a:defRPr/>
            </a:pPr>
            <a:r>
              <a:rPr lang="en-US" sz="2400" dirty="0" smtClean="0">
                <a:solidFill>
                  <a:schemeClr val="tx1"/>
                </a:solidFill>
                <a:latin typeface="Arial" pitchFamily="34" charset="0"/>
                <a:cs typeface="Arial" pitchFamily="34" charset="0"/>
              </a:rPr>
              <a:t>G2 </a:t>
            </a:r>
            <a:r>
              <a:rPr lang="en-US" sz="2400" dirty="0" smtClean="0">
                <a:solidFill>
                  <a:schemeClr val="tx1"/>
                </a:solidFill>
                <a:latin typeface="Arial" pitchFamily="34" charset="0"/>
                <a:cs typeface="Arial" pitchFamily="34" charset="0"/>
                <a:sym typeface="Wingdings" pitchFamily="2" charset="2"/>
              </a:rPr>
              <a:t> </a:t>
            </a:r>
            <a:r>
              <a:rPr lang="en-US" sz="2400" dirty="0" err="1" smtClean="0">
                <a:solidFill>
                  <a:schemeClr val="tx1"/>
                </a:solidFill>
                <a:latin typeface="Arial" pitchFamily="34" charset="0"/>
                <a:cs typeface="Arial" pitchFamily="34" charset="0"/>
                <a:sym typeface="Wingdings" pitchFamily="2" charset="2"/>
              </a:rPr>
              <a:t>En</a:t>
            </a:r>
            <a:r>
              <a:rPr lang="en-US" sz="2400" dirty="0" err="1" smtClean="0">
                <a:solidFill>
                  <a:schemeClr val="tx1"/>
                </a:solidFill>
                <a:latin typeface="Arial" pitchFamily="34" charset="0"/>
                <a:cs typeface="Arial" pitchFamily="34" charset="0"/>
              </a:rPr>
              <a:t>doscopias</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repetidas</a:t>
            </a:r>
            <a:r>
              <a:rPr lang="en-US" sz="2400" dirty="0" smtClean="0">
                <a:solidFill>
                  <a:schemeClr val="tx1"/>
                </a:solidFill>
                <a:latin typeface="Arial" pitchFamily="34" charset="0"/>
                <a:cs typeface="Arial" pitchFamily="34" charset="0"/>
              </a:rPr>
              <a:t> + </a:t>
            </a:r>
            <a:r>
              <a:rPr lang="en-US" sz="2400" dirty="0" err="1" smtClean="0">
                <a:solidFill>
                  <a:schemeClr val="tx1"/>
                </a:solidFill>
                <a:latin typeface="Arial" pitchFamily="34" charset="0"/>
                <a:cs typeface="Arial" pitchFamily="34" charset="0"/>
              </a:rPr>
              <a:t>métodos</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radiológicos</a:t>
            </a:r>
            <a:endParaRPr lang="en-US" sz="2400" dirty="0" smtClean="0">
              <a:solidFill>
                <a:schemeClr val="tx1"/>
              </a:solidFill>
              <a:latin typeface="Arial" pitchFamily="34" charset="0"/>
              <a:cs typeface="Arial" pitchFamily="34" charset="0"/>
            </a:endParaRPr>
          </a:p>
          <a:p>
            <a:pPr>
              <a:defRPr/>
            </a:pPr>
            <a:endParaRPr lang="en-US" sz="1400" dirty="0" smtClean="0">
              <a:solidFill>
                <a:schemeClr val="tx1"/>
              </a:solidFill>
              <a:latin typeface="Arial" pitchFamily="34" charset="0"/>
              <a:cs typeface="Arial" pitchFamily="34" charset="0"/>
            </a:endParaRPr>
          </a:p>
          <a:p>
            <a:pPr>
              <a:buFont typeface="Wingdings" pitchFamily="2" charset="2"/>
              <a:buNone/>
              <a:defRPr/>
            </a:pPr>
            <a:endParaRPr lang="en-US" sz="1400" dirty="0" smtClean="0">
              <a:solidFill>
                <a:schemeClr val="tx1"/>
              </a:solidFill>
              <a:latin typeface="Arial" pitchFamily="34" charset="0"/>
              <a:cs typeface="Arial" pitchFamily="34" charset="0"/>
            </a:endParaRPr>
          </a:p>
          <a:p>
            <a:pPr algn="r">
              <a:buFont typeface="Wingdings" pitchFamily="2" charset="2"/>
              <a:buNone/>
              <a:defRPr/>
            </a:pPr>
            <a:endPar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r">
              <a:buFont typeface="Wingdings" pitchFamily="2" charset="2"/>
              <a:buNone/>
              <a:defRPr/>
            </a:pP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Jernman</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Välimäki</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M.J.;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Louhimo</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J; et al. The Novel WHO 2010 Classification for Gastrointestinal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Correlates Well with the Metastatic Potential of Rectal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Neuroendocrine</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Tumours</a:t>
            </a:r>
            <a:r>
              <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pt-BR" sz="1100" i="1"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Neuroendocrinology</a:t>
            </a:r>
            <a:r>
              <a:rPr lang="pt-BR"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2012;95:317–324</a:t>
            </a:r>
            <a:endParaRPr lang="en-US" sz="1100" i="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None/>
              <a:defRPr/>
            </a:pPr>
            <a:endParaRPr lang="pt-BR" sz="1400" dirty="0" smtClean="0">
              <a:solidFill>
                <a:schemeClr val="tx1"/>
              </a:solidFill>
              <a:latin typeface="Arial" pitchFamily="34" charset="0"/>
              <a:cs typeface="Arial" pitchFamily="34" charset="0"/>
            </a:endParaRPr>
          </a:p>
          <a:p>
            <a:pPr>
              <a:buFont typeface="Wingdings" pitchFamily="2" charset="2"/>
              <a:buNone/>
              <a:defRPr/>
            </a:pPr>
            <a:endParaRPr lang="pt-BR" sz="1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p:cNvSpPr>
            <a:spLocks noGrp="1"/>
          </p:cNvSpPr>
          <p:nvPr>
            <p:ph type="title"/>
          </p:nvPr>
        </p:nvSpPr>
        <p:spPr/>
        <p:txBody>
          <a:bodyPr/>
          <a:lstStyle/>
          <a:p>
            <a:endParaRPr lang="pt-BR" smtClean="0"/>
          </a:p>
        </p:txBody>
      </p:sp>
      <p:sp>
        <p:nvSpPr>
          <p:cNvPr id="54275" name="Espaço Reservado para Conteúdo 2"/>
          <p:cNvSpPr>
            <a:spLocks noGrp="1"/>
          </p:cNvSpPr>
          <p:nvPr>
            <p:ph idx="1"/>
          </p:nvPr>
        </p:nvSpPr>
        <p:spPr/>
        <p:txBody>
          <a:bodyPr/>
          <a:lstStyle/>
          <a:p>
            <a:pPr marL="92075" indent="-4763" algn="just">
              <a:buFont typeface="Wingdings" pitchFamily="2" charset="2"/>
              <a:buNone/>
              <a:tabLst>
                <a:tab pos="0" algn="l"/>
                <a:tab pos="87313" algn="l"/>
              </a:tabLst>
            </a:pPr>
            <a:r>
              <a:rPr lang="en-US" sz="1200" i="1" smtClean="0">
                <a:solidFill>
                  <a:schemeClr val="tx1"/>
                </a:solidFill>
                <a:latin typeface="Arial" charset="0"/>
                <a:cs typeface="Arial" charset="0"/>
              </a:rPr>
              <a:t>¹ Ramage JK, Goretzki PE, Manfredi R, Komminoth P, Ferone D, Hyrdel R, Kaltsas G, Kelestimur F, Kvols L, Scoazec JY, Garcia MI, Caplin ME, Frascati Consensus Conference participants: Consensus guidelines for the management of patients with digestive neuroendocrine tumours: well-differentiated colon and rectum tumour/carcinoma. Neuroendocrinology 2008; 87: 31–39</a:t>
            </a:r>
          </a:p>
          <a:p>
            <a:pPr marL="92075" indent="-4763" algn="just">
              <a:tabLst>
                <a:tab pos="0" algn="l"/>
                <a:tab pos="87313" algn="l"/>
              </a:tabLst>
            </a:pPr>
            <a:endParaRPr lang="en-US" sz="1200" i="1" smtClean="0">
              <a:solidFill>
                <a:schemeClr val="tx1"/>
              </a:solidFill>
              <a:latin typeface="Arial" charset="0"/>
              <a:cs typeface="Arial" charset="0"/>
            </a:endParaRPr>
          </a:p>
          <a:p>
            <a:pPr marL="92075" indent="-4763" algn="just">
              <a:tabLst>
                <a:tab pos="0" algn="l"/>
                <a:tab pos="87313" algn="l"/>
              </a:tabLst>
            </a:pPr>
            <a:endParaRPr lang="en-US" sz="1200" i="1" smtClean="0">
              <a:solidFill>
                <a:schemeClr val="tx1"/>
              </a:solidFill>
              <a:latin typeface="Arial" charset="0"/>
              <a:cs typeface="Arial" charset="0"/>
            </a:endParaRPr>
          </a:p>
          <a:p>
            <a:pPr marL="92075" indent="-4763" algn="just">
              <a:buFont typeface="Wingdings" pitchFamily="2" charset="2"/>
              <a:buNone/>
              <a:tabLst>
                <a:tab pos="0" algn="l"/>
                <a:tab pos="87313" algn="l"/>
              </a:tabLst>
            </a:pPr>
            <a:r>
              <a:rPr lang="en-US" sz="1200" i="1" smtClean="0">
                <a:solidFill>
                  <a:schemeClr val="tx1"/>
                </a:solidFill>
                <a:latin typeface="Arial" charset="0"/>
                <a:cs typeface="Arial" charset="0"/>
              </a:rPr>
              <a:t>²  Klöppel G, Rindi G, Anlauf M, Perren A, Komminoth P: Site-specific biology and pathology of             gastroenteropancreatic neuroendocrine tumors. Virchows Arch 2007; 451(suppl 1):S9–S27</a:t>
            </a:r>
          </a:p>
          <a:p>
            <a:pPr marL="92075" indent="-4763" algn="just">
              <a:tabLst>
                <a:tab pos="0" algn="l"/>
                <a:tab pos="87313" algn="l"/>
              </a:tabLst>
            </a:pPr>
            <a:endParaRPr lang="en-US" sz="1200" i="1" smtClean="0">
              <a:solidFill>
                <a:schemeClr val="tx1"/>
              </a:solidFill>
              <a:latin typeface="Arial" charset="0"/>
              <a:cs typeface="Arial" charset="0"/>
            </a:endParaRPr>
          </a:p>
          <a:p>
            <a:pPr marL="92075" indent="-4763" algn="just">
              <a:tabLst>
                <a:tab pos="0" algn="l"/>
                <a:tab pos="87313" algn="l"/>
              </a:tabLst>
            </a:pPr>
            <a:endParaRPr lang="en-US" sz="1200" i="1" smtClean="0">
              <a:solidFill>
                <a:schemeClr val="tx1"/>
              </a:solidFill>
              <a:latin typeface="Arial" charset="0"/>
              <a:cs typeface="Arial" charset="0"/>
            </a:endParaRPr>
          </a:p>
          <a:p>
            <a:pPr marL="92075" indent="-4763" algn="just">
              <a:buFont typeface="Wingdings" pitchFamily="2" charset="2"/>
              <a:buNone/>
              <a:tabLst>
                <a:tab pos="0" algn="l"/>
                <a:tab pos="87313" algn="l"/>
              </a:tabLst>
            </a:pPr>
            <a:r>
              <a:rPr lang="en-US" sz="1200" i="1" smtClean="0">
                <a:solidFill>
                  <a:schemeClr val="tx1"/>
                </a:solidFill>
                <a:latin typeface="Arial" charset="0"/>
                <a:cs typeface="Arial" charset="0"/>
              </a:rPr>
              <a:t>³  Soga J: Carcinoids of the rectum: an evaluation of 1,271 reported cases. Surg Today 1997; 27: 112–119</a:t>
            </a:r>
            <a:endParaRPr lang="pt-BR" sz="1200" i="1" smtClean="0">
              <a:latin typeface="Arial" charset="0"/>
              <a:cs typeface="Arial" charset="0"/>
            </a:endParaRPr>
          </a:p>
          <a:p>
            <a:pPr marL="92075" indent="-4763" algn="just">
              <a:tabLst>
                <a:tab pos="0" algn="l"/>
                <a:tab pos="87313" algn="l"/>
              </a:tabLst>
            </a:pPr>
            <a:endParaRPr lang="pt-BR" sz="120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5830888" y="5715000"/>
            <a:ext cx="3313112" cy="1143000"/>
          </a:xfrm>
        </p:spPr>
        <p:txBody>
          <a:bodyPr/>
          <a:lstStyle/>
          <a:p>
            <a:r>
              <a:rPr lang="pt-BR" sz="3600" i="1" smtClean="0">
                <a:latin typeface="Arial" charset="0"/>
                <a:cs typeface="Arial" charset="0"/>
              </a:rPr>
              <a:t>Obrigado</a:t>
            </a:r>
          </a:p>
        </p:txBody>
      </p:sp>
      <p:sp>
        <p:nvSpPr>
          <p:cNvPr id="55299" name="Espaço Reservado para Conteúdo 2"/>
          <p:cNvSpPr>
            <a:spLocks noGrp="1"/>
          </p:cNvSpPr>
          <p:nvPr>
            <p:ph idx="1"/>
          </p:nvPr>
        </p:nvSpPr>
        <p:spPr/>
        <p:txBody>
          <a:bodyPr/>
          <a:lstStyle/>
          <a:p>
            <a:endParaRPr lang="pt-BR" smtClean="0"/>
          </a:p>
        </p:txBody>
      </p:sp>
      <p:pic>
        <p:nvPicPr>
          <p:cNvPr id="55300" name="Picture 2" descr="http://2.bp.blogspot.com/_M33NCWhEug4/TIZK0B_VuuI/AAAAAAAABXs/DGY4kmXA4CM/s1600/aracaju11.jpg"/>
          <p:cNvPicPr>
            <a:picLocks noChangeAspect="1" noChangeArrowheads="1"/>
          </p:cNvPicPr>
          <p:nvPr/>
        </p:nvPicPr>
        <p:blipFill>
          <a:blip r:embed="rId2" cstate="print"/>
          <a:srcRect/>
          <a:stretch>
            <a:fillRect/>
          </a:stretch>
        </p:blipFill>
        <p:spPr bwMode="auto">
          <a:xfrm>
            <a:off x="971550" y="782638"/>
            <a:ext cx="7345363" cy="4662487"/>
          </a:xfrm>
          <a:prstGeom prst="rect">
            <a:avLst/>
          </a:prstGeom>
          <a:noFill/>
          <a:ln w="9525">
            <a:noFill/>
            <a:miter lim="800000"/>
            <a:headEnd/>
            <a:tailEnd/>
          </a:ln>
        </p:spPr>
      </p:pic>
      <p:sp>
        <p:nvSpPr>
          <p:cNvPr id="5" name="Título 1"/>
          <p:cNvSpPr txBox="1">
            <a:spLocks/>
          </p:cNvSpPr>
          <p:nvPr/>
        </p:nvSpPr>
        <p:spPr bwMode="auto">
          <a:xfrm>
            <a:off x="107950" y="4724400"/>
            <a:ext cx="3311525" cy="1143000"/>
          </a:xfrm>
          <a:prstGeom prst="rect">
            <a:avLst/>
          </a:prstGeom>
          <a:noFill/>
          <a:ln w="9525">
            <a:noFill/>
            <a:miter lim="800000"/>
            <a:headEnd/>
            <a:tailEnd/>
          </a:ln>
        </p:spPr>
        <p:txBody>
          <a:bodyPr anchor="ctr"/>
          <a:lstStyle/>
          <a:p>
            <a:pPr algn="ctr" eaLnBrk="0" hangingPunct="0">
              <a:defRPr/>
            </a:pPr>
            <a:r>
              <a:rPr lang="pt-BR" sz="1600" b="1" i="1" kern="0" dirty="0">
                <a:solidFill>
                  <a:schemeClr val="bg2"/>
                </a:solidFill>
                <a:latin typeface="Arial" pitchFamily="34" charset="0"/>
                <a:ea typeface="+mj-ea"/>
                <a:cs typeface="Arial" pitchFamily="34" charset="0"/>
              </a:rPr>
              <a:t>Aracaju - SE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0" y="274638"/>
            <a:ext cx="9144000" cy="1143000"/>
          </a:xfrm>
        </p:spPr>
        <p:txBody>
          <a:bodyPr/>
          <a:lstStyle/>
          <a:p>
            <a:r>
              <a:rPr lang="pt-BR" b="1" smtClean="0">
                <a:latin typeface="Arial" charset="0"/>
                <a:cs typeface="Arial" charset="0"/>
              </a:rPr>
              <a:t>CT ABDOMINAL</a:t>
            </a:r>
          </a:p>
        </p:txBody>
      </p:sp>
      <p:sp>
        <p:nvSpPr>
          <p:cNvPr id="8195" name="Espaço Reservado para Conteúdo 2"/>
          <p:cNvSpPr>
            <a:spLocks noGrp="1"/>
          </p:cNvSpPr>
          <p:nvPr>
            <p:ph idx="1"/>
          </p:nvPr>
        </p:nvSpPr>
        <p:spPr/>
        <p:txBody>
          <a:bodyPr/>
          <a:lstStyle/>
          <a:p>
            <a:pPr algn="just"/>
            <a:r>
              <a:rPr lang="pt-BR" sz="2400" smtClean="0">
                <a:solidFill>
                  <a:schemeClr val="tx1"/>
                </a:solidFill>
                <a:latin typeface="Arial" charset="0"/>
                <a:cs typeface="Arial" charset="0"/>
              </a:rPr>
              <a:t>Infiltração e espessamento parietal, reduzindo luz do cólon no ângulo esplênico, medindo 7,5 cm de extensão, compatível com neoplasia primária. Linfonodomegalias mesentéricas, destacando-se conglomerado medindo 2,8 x 2,2 cm em contato com grande curvatura gástrica.</a:t>
            </a:r>
          </a:p>
          <a:p>
            <a:pPr algn="just"/>
            <a:endParaRPr lang="pt-BR" sz="2400" smtClean="0">
              <a:solidFill>
                <a:schemeClr val="tx1"/>
              </a:solidFill>
              <a:latin typeface="Arial" charset="0"/>
              <a:cs typeface="Arial" charset="0"/>
            </a:endParaRPr>
          </a:p>
          <a:p>
            <a:pPr algn="just"/>
            <a:r>
              <a:rPr lang="pt-BR" sz="2400" smtClean="0">
                <a:solidFill>
                  <a:schemeClr val="tx1"/>
                </a:solidFill>
                <a:latin typeface="Arial" charset="0"/>
                <a:cs typeface="Arial" charset="0"/>
              </a:rPr>
              <a:t>Fígado com lesões hipoatenuantes no segmento VII medindo 0,8 cm e IV com 0,5 cm, incaracterísticas. Veia porta pérvia.</a:t>
            </a:r>
          </a:p>
          <a:p>
            <a:pPr algn="just"/>
            <a:endParaRPr lang="pt-BR" sz="2400" smtClean="0">
              <a:solidFill>
                <a:schemeClr val="tx1"/>
              </a:solidFill>
              <a:latin typeface="Arial" charset="0"/>
              <a:cs typeface="Arial" charset="0"/>
            </a:endParaRPr>
          </a:p>
          <a:p>
            <a:pPr algn="just"/>
            <a:r>
              <a:rPr lang="pt-BR" sz="2400" smtClean="0">
                <a:solidFill>
                  <a:schemeClr val="tx1"/>
                </a:solidFill>
                <a:latin typeface="Arial" charset="0"/>
                <a:cs typeface="Arial" charset="0"/>
              </a:rPr>
              <a:t>Raros divertículos no cólon descendente / sigmóide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r>
              <a:rPr lang="en-US" b="1" smtClean="0">
                <a:latin typeface="Arial" charset="0"/>
                <a:cs typeface="Arial" charset="0"/>
              </a:rPr>
              <a:t>CT TORÁCICA</a:t>
            </a:r>
          </a:p>
        </p:txBody>
      </p:sp>
      <p:sp>
        <p:nvSpPr>
          <p:cNvPr id="9219" name="Text Placeholder 4"/>
          <p:cNvSpPr>
            <a:spLocks noGrp="1"/>
          </p:cNvSpPr>
          <p:nvPr>
            <p:ph type="body" idx="1"/>
          </p:nvPr>
        </p:nvSpPr>
        <p:spPr/>
        <p:txBody>
          <a:bodyPr/>
          <a:lstStyle/>
          <a:p>
            <a:endParaRPr lang="pt-BR" smtClean="0"/>
          </a:p>
        </p:txBody>
      </p:sp>
      <p:sp>
        <p:nvSpPr>
          <p:cNvPr id="9220" name="Text Placeholder 6"/>
          <p:cNvSpPr>
            <a:spLocks noGrp="1"/>
          </p:cNvSpPr>
          <p:nvPr>
            <p:ph type="body" sz="quarter" idx="3"/>
          </p:nvPr>
        </p:nvSpPr>
        <p:spPr/>
        <p:txBody>
          <a:bodyPr/>
          <a:lstStyle/>
          <a:p>
            <a:endParaRPr lang="pt-BR" smtClean="0"/>
          </a:p>
        </p:txBody>
      </p:sp>
      <p:sp>
        <p:nvSpPr>
          <p:cNvPr id="9221" name="Espaço Reservado para Conteúdo 7"/>
          <p:cNvSpPr>
            <a:spLocks noGrp="1"/>
          </p:cNvSpPr>
          <p:nvPr>
            <p:ph sz="half" idx="2"/>
          </p:nvPr>
        </p:nvSpPr>
        <p:spPr/>
        <p:txBody>
          <a:bodyPr/>
          <a:lstStyle/>
          <a:p>
            <a:endParaRPr lang="pt-BR" smtClean="0"/>
          </a:p>
        </p:txBody>
      </p:sp>
      <p:sp>
        <p:nvSpPr>
          <p:cNvPr id="9222" name="Espaço Reservado para Conteúdo 10"/>
          <p:cNvSpPr>
            <a:spLocks noGrp="1"/>
          </p:cNvSpPr>
          <p:nvPr>
            <p:ph sz="quarter" idx="4"/>
          </p:nvPr>
        </p:nvSpPr>
        <p:spPr/>
        <p:txBody>
          <a:bodyPr/>
          <a:lstStyle/>
          <a:p>
            <a:endParaRPr lang="pt-BR" smtClean="0"/>
          </a:p>
        </p:txBody>
      </p:sp>
      <p:pic>
        <p:nvPicPr>
          <p:cNvPr id="9223" name="Imagem 8"/>
          <p:cNvPicPr>
            <a:picLocks noChangeAspect="1" noChangeArrowheads="1"/>
          </p:cNvPicPr>
          <p:nvPr/>
        </p:nvPicPr>
        <p:blipFill>
          <a:blip r:embed="rId2" cstate="print"/>
          <a:srcRect/>
          <a:stretch>
            <a:fillRect/>
          </a:stretch>
        </p:blipFill>
        <p:spPr bwMode="auto">
          <a:xfrm>
            <a:off x="34925" y="1484313"/>
            <a:ext cx="4537075" cy="4465637"/>
          </a:xfrm>
          <a:prstGeom prst="rect">
            <a:avLst/>
          </a:prstGeom>
          <a:noFill/>
          <a:ln w="9525">
            <a:noFill/>
            <a:miter lim="800000"/>
            <a:headEnd/>
            <a:tailEnd/>
          </a:ln>
        </p:spPr>
      </p:pic>
      <p:pic>
        <p:nvPicPr>
          <p:cNvPr id="9224" name="Imagem 9"/>
          <p:cNvPicPr>
            <a:picLocks noChangeAspect="1" noChangeArrowheads="1"/>
          </p:cNvPicPr>
          <p:nvPr/>
        </p:nvPicPr>
        <p:blipFill>
          <a:blip r:embed="rId3" cstate="print"/>
          <a:srcRect/>
          <a:stretch>
            <a:fillRect/>
          </a:stretch>
        </p:blipFill>
        <p:spPr bwMode="auto">
          <a:xfrm>
            <a:off x="4572000" y="1484313"/>
            <a:ext cx="4572000" cy="4465637"/>
          </a:xfrm>
          <a:prstGeom prst="rect">
            <a:avLst/>
          </a:prstGeom>
          <a:noFill/>
          <a:ln w="9525">
            <a:noFill/>
            <a:miter lim="800000"/>
            <a:headEnd/>
            <a:tailEnd/>
          </a:ln>
        </p:spPr>
      </p:pic>
      <p:sp>
        <p:nvSpPr>
          <p:cNvPr id="12" name="Espaço Reservado para Conteúdo 2"/>
          <p:cNvSpPr txBox="1">
            <a:spLocks/>
          </p:cNvSpPr>
          <p:nvPr/>
        </p:nvSpPr>
        <p:spPr bwMode="auto">
          <a:xfrm>
            <a:off x="950913" y="5949950"/>
            <a:ext cx="8229600" cy="676275"/>
          </a:xfrm>
          <a:prstGeom prst="rect">
            <a:avLst/>
          </a:prstGeom>
          <a:noFill/>
          <a:ln w="9525">
            <a:noFill/>
            <a:miter lim="800000"/>
            <a:headEnd/>
            <a:tailEnd/>
          </a:ln>
        </p:spPr>
        <p:txBody>
          <a:bodyPr anchor="b"/>
          <a:lstStyle/>
          <a:p>
            <a:pPr algn="just" eaLnBrk="0" hangingPunct="0">
              <a:spcBef>
                <a:spcPct val="20000"/>
              </a:spcBef>
              <a:buClr>
                <a:schemeClr val="hlink"/>
              </a:buClr>
              <a:buSzPct val="110000"/>
              <a:buFont typeface="Arial" pitchFamily="34" charset="0"/>
              <a:buChar char="•"/>
              <a:defRPr/>
            </a:pPr>
            <a:r>
              <a:rPr lang="pt-BR" sz="2400" kern="0" dirty="0">
                <a:effectLst>
                  <a:outerShdw blurRad="38100" dist="38100" dir="2700000" algn="tl">
                    <a:srgbClr val="000000">
                      <a:alpha val="43137"/>
                    </a:srgbClr>
                  </a:outerShdw>
                </a:effectLst>
                <a:latin typeface="Arial" pitchFamily="34" charset="0"/>
                <a:cs typeface="Arial" pitchFamily="34" charset="0"/>
              </a:rPr>
              <a:t> Raras bolhas de enfisema nos ápices pulmonares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333375"/>
            <a:ext cx="9144000" cy="1143000"/>
          </a:xfrm>
        </p:spPr>
        <p:txBody>
          <a:bodyPr/>
          <a:lstStyle/>
          <a:p>
            <a:pPr algn="just"/>
            <a:r>
              <a:rPr lang="pt-BR" b="1" smtClean="0">
                <a:latin typeface="Arial" charset="0"/>
                <a:cs typeface="Arial" charset="0"/>
              </a:rPr>
              <a:t>  ENDOSCOPIA DIGESTIVA ALTA</a:t>
            </a:r>
            <a:endParaRPr lang="en-US" smtClean="0">
              <a:latin typeface="Arial" charset="0"/>
              <a:cs typeface="Arial" charset="0"/>
            </a:endParaRPr>
          </a:p>
        </p:txBody>
      </p:sp>
      <p:sp>
        <p:nvSpPr>
          <p:cNvPr id="10243" name="Espaço Reservado para Conteúdo 4"/>
          <p:cNvSpPr>
            <a:spLocks noGrp="1"/>
          </p:cNvSpPr>
          <p:nvPr>
            <p:ph idx="1"/>
          </p:nvPr>
        </p:nvSpPr>
        <p:spPr/>
        <p:txBody>
          <a:bodyPr/>
          <a:lstStyle/>
          <a:p>
            <a:endParaRPr lang="pt-BR" smtClean="0"/>
          </a:p>
        </p:txBody>
      </p:sp>
      <p:pic>
        <p:nvPicPr>
          <p:cNvPr id="10244" name="Imagem 3"/>
          <p:cNvPicPr>
            <a:picLocks noChangeAspect="1" noChangeArrowheads="1"/>
          </p:cNvPicPr>
          <p:nvPr/>
        </p:nvPicPr>
        <p:blipFill>
          <a:blip r:embed="rId2" cstate="print"/>
          <a:srcRect/>
          <a:stretch>
            <a:fillRect/>
          </a:stretch>
        </p:blipFill>
        <p:spPr bwMode="auto">
          <a:xfrm>
            <a:off x="1547813" y="1628775"/>
            <a:ext cx="6119812" cy="475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defRPr/>
            </a:pPr>
            <a:r>
              <a:rPr lang="pt-BR" b="1" dirty="0">
                <a:effectLst>
                  <a:outerShdw blurRad="38100" dist="38100" dir="2700000" algn="tl">
                    <a:srgbClr val="000000">
                      <a:alpha val="43137"/>
                    </a:srgbClr>
                  </a:outerShdw>
                </a:effectLst>
                <a:latin typeface="Arial" pitchFamily="34" charset="0"/>
                <a:cs typeface="Arial" pitchFamily="34" charset="0"/>
              </a:rPr>
              <a:t>ENDOSCOPIA DIGESTIVA </a:t>
            </a:r>
            <a:r>
              <a:rPr lang="pt-BR" b="1" dirty="0" smtClean="0">
                <a:effectLst>
                  <a:outerShdw blurRad="38100" dist="38100" dir="2700000" algn="tl">
                    <a:srgbClr val="000000">
                      <a:alpha val="43137"/>
                    </a:srgbClr>
                  </a:outerShdw>
                </a:effectLst>
                <a:latin typeface="Arial" pitchFamily="34" charset="0"/>
                <a:cs typeface="Arial" pitchFamily="34" charset="0"/>
              </a:rPr>
              <a:t>ALTA</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11267" name="Content Placeholder 2"/>
          <p:cNvSpPr>
            <a:spLocks noGrp="1"/>
          </p:cNvSpPr>
          <p:nvPr>
            <p:ph idx="1"/>
          </p:nvPr>
        </p:nvSpPr>
        <p:spPr/>
        <p:txBody>
          <a:bodyPr/>
          <a:lstStyle/>
          <a:p>
            <a:pPr algn="just"/>
            <a:r>
              <a:rPr lang="en-US" sz="2400" smtClean="0">
                <a:solidFill>
                  <a:schemeClr val="tx1"/>
                </a:solidFill>
                <a:latin typeface="Arial" charset="0"/>
                <a:cs typeface="Arial" charset="0"/>
              </a:rPr>
              <a:t>Estômago: Pólipo séssil em fundo gástrico, coberto por mucosa normal de 5 mm. Polipectomia. Em corpo distal, para a grande curvatura, nota-se área de enantema e edema da mucosa. Biópsias.</a:t>
            </a:r>
          </a:p>
          <a:p>
            <a:pPr algn="just"/>
            <a:endParaRPr lang="en-US" sz="2400" smtClean="0">
              <a:solidFill>
                <a:schemeClr val="tx1"/>
              </a:solidFill>
              <a:latin typeface="Arial" charset="0"/>
              <a:cs typeface="Arial" charset="0"/>
            </a:endParaRPr>
          </a:p>
          <a:p>
            <a:pPr algn="just"/>
            <a:r>
              <a:rPr lang="en-US" sz="2400" smtClean="0">
                <a:solidFill>
                  <a:schemeClr val="tx1"/>
                </a:solidFill>
                <a:latin typeface="Arial" charset="0"/>
                <a:cs typeface="Arial" charset="0"/>
              </a:rPr>
              <a:t>Anatomopatológico: </a:t>
            </a:r>
          </a:p>
          <a:p>
            <a:pPr algn="just"/>
            <a:endParaRPr lang="en-US" sz="2400" smtClean="0">
              <a:solidFill>
                <a:schemeClr val="tx1"/>
              </a:solidFill>
              <a:latin typeface="Arial" charset="0"/>
              <a:cs typeface="Arial" charset="0"/>
            </a:endParaRPr>
          </a:p>
          <a:p>
            <a:pPr lvl="1" algn="just"/>
            <a:r>
              <a:rPr lang="en-US" smtClean="0">
                <a:latin typeface="Arial" charset="0"/>
                <a:cs typeface="Arial" charset="0"/>
              </a:rPr>
              <a:t>Pólipo: EROSÃO REPARADA</a:t>
            </a:r>
          </a:p>
          <a:p>
            <a:pPr lvl="1" algn="just"/>
            <a:r>
              <a:rPr lang="en-US" smtClean="0">
                <a:latin typeface="Arial" charset="0"/>
                <a:cs typeface="Arial" charset="0"/>
              </a:rPr>
              <a:t>Área de enantema e edema: GASTRITE CRÔNICA LEVE, COM EDEMA DE LÂMINA PRÓPRIA, EM MUCOSA DE PADRÃO FÚNDICO</a:t>
            </a:r>
          </a:p>
          <a:p>
            <a:pPr lvl="1" algn="just"/>
            <a:r>
              <a:rPr lang="en-US" i="1" smtClean="0">
                <a:latin typeface="Arial" charset="0"/>
                <a:cs typeface="Arial" charset="0"/>
              </a:rPr>
              <a:t>Helicobacter pylori</a:t>
            </a:r>
            <a:r>
              <a:rPr lang="en-US" smtClean="0">
                <a:latin typeface="Arial" charset="0"/>
                <a:cs typeface="Arial" charset="0"/>
              </a:rPr>
              <a:t>: NEGATIVO</a:t>
            </a:r>
          </a:p>
          <a:p>
            <a:pPr lvl="1" algn="just"/>
            <a:endParaRPr lang="en-US" smtClean="0">
              <a:latin typeface="Arial" charset="0"/>
              <a:cs typeface="Arial" charset="0"/>
            </a:endParaRPr>
          </a:p>
          <a:p>
            <a:pPr algn="just"/>
            <a:endParaRPr lang="en-US" sz="2400" smtClean="0">
              <a:solidFill>
                <a:schemeClr val="tx1"/>
              </a:solidFill>
              <a:latin typeface="Arial" charset="0"/>
              <a:cs typeface="Arial" charset="0"/>
            </a:endParaRPr>
          </a:p>
          <a:p>
            <a:pPr algn="just"/>
            <a:endParaRPr lang="en-US" sz="2400" smtClean="0">
              <a:solidFill>
                <a:schemeClr val="tx1"/>
              </a:solidFill>
              <a:latin typeface="Arial" charset="0"/>
              <a:cs typeface="Arial" charset="0"/>
            </a:endParaRPr>
          </a:p>
          <a:p>
            <a:pPr algn="just"/>
            <a:endParaRPr lang="en-US" sz="2400" smtClean="0">
              <a:solidFill>
                <a:schemeClr val="tx1"/>
              </a:solidFill>
              <a:latin typeface="Arial" charset="0"/>
              <a:cs typeface="Arial" charset="0"/>
            </a:endParaRPr>
          </a:p>
          <a:p>
            <a:pPr algn="just">
              <a:buFont typeface="Wingdings" pitchFamily="2" charset="2"/>
              <a:buNone/>
            </a:pPr>
            <a:endParaRPr lang="en-US" sz="240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reuniãoestomago 16 05">
  <a:themeElements>
    <a:clrScheme name="">
      <a:dk1>
        <a:srgbClr val="000000"/>
      </a:dk1>
      <a:lt1>
        <a:srgbClr val="FFFFFF"/>
      </a:lt1>
      <a:dk2>
        <a:srgbClr val="0A008A"/>
      </a:dk2>
      <a:lt2>
        <a:srgbClr val="FFFFCC"/>
      </a:lt2>
      <a:accent1>
        <a:srgbClr val="8D8DB3"/>
      </a:accent1>
      <a:accent2>
        <a:srgbClr val="B2B2B2"/>
      </a:accent2>
      <a:accent3>
        <a:srgbClr val="AAAAC4"/>
      </a:accent3>
      <a:accent4>
        <a:srgbClr val="DADADA"/>
      </a:accent4>
      <a:accent5>
        <a:srgbClr val="C5C5D6"/>
      </a:accent5>
      <a:accent6>
        <a:srgbClr val="A1A1A1"/>
      </a:accent6>
      <a:hlink>
        <a:srgbClr val="6F89F7"/>
      </a:hlink>
      <a:folHlink>
        <a:srgbClr val="4F56AD"/>
      </a:folHlink>
    </a:clrScheme>
    <a:fontScheme name="Escritório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reuniãoestomago 16 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euniãoestomago 16 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euniãoestomago 16 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uniãoestomago 16 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euniãoestomago 16 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euniãoestomago 16 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euniãoestomago 16 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30249</TotalTime>
  <Words>2820</Words>
  <Application>Microsoft Office PowerPoint</Application>
  <PresentationFormat>Apresentação na tela (4:3)</PresentationFormat>
  <Paragraphs>443</Paragraphs>
  <Slides>52</Slides>
  <Notes>23</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52</vt:i4>
      </vt:variant>
    </vt:vector>
  </HeadingPairs>
  <TitlesOfParts>
    <vt:vector size="59" baseType="lpstr">
      <vt:lpstr>Arial</vt:lpstr>
      <vt:lpstr>Calibri</vt:lpstr>
      <vt:lpstr>Cambria</vt:lpstr>
      <vt:lpstr>Wingdings</vt:lpstr>
      <vt:lpstr>Times New Roman</vt:lpstr>
      <vt:lpstr>Symbol</vt:lpstr>
      <vt:lpstr>reuniãoestomago 16 05</vt:lpstr>
      <vt:lpstr>REUNIÃO ANATOMOENDOSCÓPICA</vt:lpstr>
      <vt:lpstr>CASO CLÍNICO</vt:lpstr>
      <vt:lpstr>EXAME FÍSICO</vt:lpstr>
      <vt:lpstr> CT  ABDOMINAL </vt:lpstr>
      <vt:lpstr> CT  ABDOMINAL </vt:lpstr>
      <vt:lpstr>CT ABDOMINAL</vt:lpstr>
      <vt:lpstr>CT TORÁCICA</vt:lpstr>
      <vt:lpstr>  ENDOSCOPIA DIGESTIVA ALTA</vt:lpstr>
      <vt:lpstr>ENDOSCOPIA DIGESTIVA ALTA</vt:lpstr>
      <vt:lpstr>COLONOSCOPIA</vt:lpstr>
      <vt:lpstr>COLONOSCOPIA</vt:lpstr>
      <vt:lpstr>ANATOMOPATOLÓGICO</vt:lpstr>
      <vt:lpstr>ANATOMOPATOLÓGICO</vt:lpstr>
      <vt:lpstr>Slide 14</vt:lpstr>
      <vt:lpstr>Slide 15</vt:lpstr>
      <vt:lpstr>Slide 16</vt:lpstr>
      <vt:lpstr>ANATOMOPATOLÓGICO</vt:lpstr>
      <vt:lpstr>COLONOSCOPIA</vt:lpstr>
      <vt:lpstr>COLONOSCOPIA</vt:lpstr>
      <vt:lpstr>ANATOMOPATOLÓGICO</vt:lpstr>
      <vt:lpstr>Slide 21</vt:lpstr>
      <vt:lpstr>Slide 22</vt:lpstr>
      <vt:lpstr>Slide 23</vt:lpstr>
      <vt:lpstr>Slide 24</vt:lpstr>
      <vt:lpstr>ANATOMOPATOLÓGICO</vt:lpstr>
      <vt:lpstr>EVOLUÇÃO</vt:lpstr>
      <vt:lpstr>EVOLUÇÃO</vt:lpstr>
      <vt:lpstr>TUMOR NEUROENDÓCRINO  RETAL</vt:lpstr>
      <vt:lpstr>INTRODUÇÃO</vt:lpstr>
      <vt:lpstr>INTRODUÇÃO</vt:lpstr>
      <vt:lpstr>FATORES DE RISCO</vt:lpstr>
      <vt:lpstr>NET RETAL</vt:lpstr>
      <vt:lpstr>NET RETAL</vt:lpstr>
      <vt:lpstr>IMUNOHISTOQUÍMICA</vt:lpstr>
      <vt:lpstr>RASTREAMENTO</vt:lpstr>
      <vt:lpstr>Slide 36</vt:lpstr>
      <vt:lpstr>QUADRO CLÍNICO</vt:lpstr>
      <vt:lpstr>CLASSIFICAÇÃO</vt:lpstr>
      <vt:lpstr>CLASSIFICAÇÃO</vt:lpstr>
      <vt:lpstr>ESTADIAMENTO</vt:lpstr>
      <vt:lpstr>METÁSTASE</vt:lpstr>
      <vt:lpstr>METÁSTASE</vt:lpstr>
      <vt:lpstr>TRATAMENTO</vt:lpstr>
      <vt:lpstr>TRATAMENTO</vt:lpstr>
      <vt:lpstr>TRATAMENTO</vt:lpstr>
      <vt:lpstr>ESD</vt:lpstr>
      <vt:lpstr>TRATAMENTO</vt:lpstr>
      <vt:lpstr>TRATAMENTO</vt:lpstr>
      <vt:lpstr>SOBREVIDA</vt:lpstr>
      <vt:lpstr>FOLLOW-UP</vt:lpstr>
      <vt:lpstr>Slide 51</vt:lpstr>
      <vt:lpstr>Obrigado</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Renião Semanal de Complicacões e Óbitos</dc:title>
  <dc:creator>HOME</dc:creator>
  <cp:lastModifiedBy>Vinicius</cp:lastModifiedBy>
  <cp:revision>619</cp:revision>
  <dcterms:created xsi:type="dcterms:W3CDTF">2003-09-01T14:41:50Z</dcterms:created>
  <dcterms:modified xsi:type="dcterms:W3CDTF">2013-03-27T21:43:47Z</dcterms:modified>
</cp:coreProperties>
</file>